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9" r:id="rId4"/>
  </p:sldMasterIdLst>
  <p:notesMasterIdLst>
    <p:notesMasterId r:id="rId10"/>
  </p:notesMasterIdLst>
  <p:handoutMasterIdLst>
    <p:handoutMasterId r:id="rId11"/>
  </p:handoutMasterIdLst>
  <p:sldIdLst>
    <p:sldId id="493" r:id="rId5"/>
    <p:sldId id="783" r:id="rId6"/>
    <p:sldId id="784" r:id="rId7"/>
    <p:sldId id="785" r:id="rId8"/>
    <p:sldId id="537" r:id="rId9"/>
  </p:sldIdLst>
  <p:sldSz cx="12192000" cy="6858000"/>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05" userDrawn="1">
          <p15:clr>
            <a:srgbClr val="A4A3A4"/>
          </p15:clr>
        </p15:guide>
        <p15:guide id="2" orient="horz" pos="4002" userDrawn="1">
          <p15:clr>
            <a:srgbClr val="A4A3A4"/>
          </p15:clr>
        </p15:guide>
        <p15:guide id="3" pos="3840" userDrawn="1">
          <p15:clr>
            <a:srgbClr val="A4A3A4"/>
          </p15:clr>
        </p15:guide>
      </p15:sldGuideLst>
    </p:ext>
    <p:ext uri="{2D200454-40CA-4A62-9FC3-DE9A4176ACB9}">
      <p15:notesGuideLst xmlns:p15="http://schemas.microsoft.com/office/powerpoint/2012/main">
        <p15:guide id="1" orient="horz" pos="2932">
          <p15:clr>
            <a:srgbClr val="A4A3A4"/>
          </p15:clr>
        </p15:guide>
        <p15:guide id="2" pos="221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A8464"/>
    <a:srgbClr val="0F4F97"/>
    <a:srgbClr val="F6CE86"/>
    <a:srgbClr val="AEF8E5"/>
    <a:srgbClr val="0DB78A"/>
    <a:srgbClr val="D68F10"/>
    <a:srgbClr val="F1B13D"/>
    <a:srgbClr val="10D6A2"/>
    <a:srgbClr val="2DEFBC"/>
    <a:srgbClr val="11D9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34" autoAdjust="0"/>
    <p:restoredTop sz="73358" autoAdjust="0"/>
  </p:normalViewPr>
  <p:slideViewPr>
    <p:cSldViewPr snapToGrid="0">
      <p:cViewPr varScale="1">
        <p:scale>
          <a:sx n="97" d="100"/>
          <a:sy n="97" d="100"/>
        </p:scale>
        <p:origin x="680" y="200"/>
      </p:cViewPr>
      <p:guideLst>
        <p:guide orient="horz" pos="905"/>
        <p:guide orient="horz" pos="4002"/>
        <p:guide pos="3840"/>
      </p:guideLst>
    </p:cSldViewPr>
  </p:slideViewPr>
  <p:outlineViewPr>
    <p:cViewPr>
      <p:scale>
        <a:sx n="33" d="100"/>
        <a:sy n="33" d="100"/>
      </p:scale>
      <p:origin x="0" y="0"/>
    </p:cViewPr>
  </p:outlineViewPr>
  <p:notesTextViewPr>
    <p:cViewPr>
      <p:scale>
        <a:sx n="114" d="100"/>
        <a:sy n="114" d="100"/>
      </p:scale>
      <p:origin x="0" y="-88"/>
    </p:cViewPr>
  </p:notesTextViewPr>
  <p:sorterViewPr>
    <p:cViewPr>
      <p:scale>
        <a:sx n="90" d="100"/>
        <a:sy n="90" d="100"/>
      </p:scale>
      <p:origin x="0" y="0"/>
    </p:cViewPr>
  </p:sorterViewPr>
  <p:notesViewPr>
    <p:cSldViewPr snapToObjects="1">
      <p:cViewPr varScale="1">
        <p:scale>
          <a:sx n="95" d="100"/>
          <a:sy n="95" d="100"/>
        </p:scale>
        <p:origin x="4312" y="192"/>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43343" cy="465455"/>
          </a:xfrm>
          <a:prstGeom prst="rect">
            <a:avLst/>
          </a:prstGeom>
        </p:spPr>
        <p:txBody>
          <a:bodyPr vert="horz" lIns="93253" tIns="46627" rIns="93253" bIns="46627" rtlCol="0"/>
          <a:lstStyle>
            <a:lvl1pPr algn="l">
              <a:defRPr sz="1100"/>
            </a:lvl1pPr>
          </a:lstStyle>
          <a:p>
            <a:endParaRPr lang="en-US" dirty="0">
              <a:latin typeface="Arial"/>
            </a:endParaRPr>
          </a:p>
        </p:txBody>
      </p:sp>
      <p:sp>
        <p:nvSpPr>
          <p:cNvPr id="3" name="Date Placeholder 2"/>
          <p:cNvSpPr>
            <a:spLocks noGrp="1"/>
          </p:cNvSpPr>
          <p:nvPr>
            <p:ph type="dt" sz="quarter" idx="1"/>
          </p:nvPr>
        </p:nvSpPr>
        <p:spPr>
          <a:xfrm>
            <a:off x="3978132" y="2"/>
            <a:ext cx="3043343" cy="465455"/>
          </a:xfrm>
          <a:prstGeom prst="rect">
            <a:avLst/>
          </a:prstGeom>
        </p:spPr>
        <p:txBody>
          <a:bodyPr vert="horz" lIns="93253" tIns="46627" rIns="93253" bIns="46627" rtlCol="0"/>
          <a:lstStyle>
            <a:lvl1pPr algn="r">
              <a:defRPr sz="1100"/>
            </a:lvl1pPr>
          </a:lstStyle>
          <a:p>
            <a:fld id="{7A1D2F2F-8618-2143-A89B-2D6D3F007EBC}" type="datetimeFigureOut">
              <a:rPr lang="en-US" smtClean="0">
                <a:latin typeface="Arial"/>
              </a:rPr>
              <a:pPr/>
              <a:t>7/21/21</a:t>
            </a:fld>
            <a:endParaRPr lang="en-US" dirty="0">
              <a:latin typeface="Arial"/>
            </a:endParaRPr>
          </a:p>
        </p:txBody>
      </p:sp>
      <p:sp>
        <p:nvSpPr>
          <p:cNvPr id="4" name="Footer Placeholder 3"/>
          <p:cNvSpPr>
            <a:spLocks noGrp="1"/>
          </p:cNvSpPr>
          <p:nvPr>
            <p:ph type="ftr" sz="quarter" idx="2"/>
          </p:nvPr>
        </p:nvSpPr>
        <p:spPr>
          <a:xfrm>
            <a:off x="0" y="8842031"/>
            <a:ext cx="3043343" cy="465455"/>
          </a:xfrm>
          <a:prstGeom prst="rect">
            <a:avLst/>
          </a:prstGeom>
        </p:spPr>
        <p:txBody>
          <a:bodyPr vert="horz" lIns="93253" tIns="46627" rIns="93253" bIns="46627" rtlCol="0" anchor="b"/>
          <a:lstStyle>
            <a:lvl1pPr algn="l">
              <a:defRPr sz="1100"/>
            </a:lvl1pPr>
          </a:lstStyle>
          <a:p>
            <a:endParaRPr lang="en-US" dirty="0">
              <a:latin typeface="Arial"/>
            </a:endParaRPr>
          </a:p>
        </p:txBody>
      </p:sp>
      <p:sp>
        <p:nvSpPr>
          <p:cNvPr id="5" name="Slide Number Placeholder 4"/>
          <p:cNvSpPr>
            <a:spLocks noGrp="1"/>
          </p:cNvSpPr>
          <p:nvPr>
            <p:ph type="sldNum" sz="quarter" idx="3"/>
          </p:nvPr>
        </p:nvSpPr>
        <p:spPr>
          <a:xfrm>
            <a:off x="3978132" y="8842031"/>
            <a:ext cx="3043343" cy="465455"/>
          </a:xfrm>
          <a:prstGeom prst="rect">
            <a:avLst/>
          </a:prstGeom>
        </p:spPr>
        <p:txBody>
          <a:bodyPr vert="horz" lIns="93253" tIns="46627" rIns="93253" bIns="46627" rtlCol="0" anchor="b"/>
          <a:lstStyle>
            <a:lvl1pPr algn="r">
              <a:defRPr sz="1100"/>
            </a:lvl1pPr>
          </a:lstStyle>
          <a:p>
            <a:fld id="{CE221CE3-F987-1944-AB66-8BE5522C5EC6}" type="slidenum">
              <a:rPr lang="en-US" smtClean="0">
                <a:latin typeface="Arial"/>
              </a:rPr>
              <a:pPr/>
              <a:t>‹#›</a:t>
            </a:fld>
            <a:endParaRPr lang="en-US" dirty="0">
              <a:latin typeface="Arial"/>
            </a:endParaRPr>
          </a:p>
        </p:txBody>
      </p:sp>
    </p:spTree>
    <p:extLst>
      <p:ext uri="{BB962C8B-B14F-4D97-AF65-F5344CB8AC3E}">
        <p14:creationId xmlns:p14="http://schemas.microsoft.com/office/powerpoint/2010/main" val="3322848174"/>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2.pn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43343" cy="465455"/>
          </a:xfrm>
          <a:prstGeom prst="rect">
            <a:avLst/>
          </a:prstGeom>
        </p:spPr>
        <p:txBody>
          <a:bodyPr vert="horz" lIns="93253" tIns="46627" rIns="93253" bIns="46627" rtlCol="0"/>
          <a:lstStyle>
            <a:lvl1pPr algn="l">
              <a:defRPr sz="1100">
                <a:latin typeface="Arial"/>
              </a:defRPr>
            </a:lvl1pPr>
          </a:lstStyle>
          <a:p>
            <a:endParaRPr lang="en-US" dirty="0"/>
          </a:p>
        </p:txBody>
      </p:sp>
      <p:sp>
        <p:nvSpPr>
          <p:cNvPr id="3" name="Date Placeholder 2"/>
          <p:cNvSpPr>
            <a:spLocks noGrp="1"/>
          </p:cNvSpPr>
          <p:nvPr>
            <p:ph type="dt" idx="1"/>
          </p:nvPr>
        </p:nvSpPr>
        <p:spPr>
          <a:xfrm>
            <a:off x="3978132" y="2"/>
            <a:ext cx="3043343" cy="465455"/>
          </a:xfrm>
          <a:prstGeom prst="rect">
            <a:avLst/>
          </a:prstGeom>
        </p:spPr>
        <p:txBody>
          <a:bodyPr vert="horz" lIns="93253" tIns="46627" rIns="93253" bIns="46627" rtlCol="0"/>
          <a:lstStyle>
            <a:lvl1pPr algn="r">
              <a:defRPr sz="1100">
                <a:latin typeface="Arial"/>
              </a:defRPr>
            </a:lvl1pPr>
          </a:lstStyle>
          <a:p>
            <a:fld id="{D8B0A143-2353-BE4A-A6C4-57C9AE3FBC68}" type="datetimeFigureOut">
              <a:rPr lang="en-US" smtClean="0"/>
              <a:pPr/>
              <a:t>7/21/21</a:t>
            </a:fld>
            <a:endParaRPr lang="en-US" dirty="0"/>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3253" tIns="46627" rIns="93253" bIns="46627" rtlCol="0" anchor="ctr"/>
          <a:lstStyle/>
          <a:p>
            <a:endParaRPr lang="en-US" dirty="0"/>
          </a:p>
        </p:txBody>
      </p:sp>
      <p:sp>
        <p:nvSpPr>
          <p:cNvPr id="5" name="Notes Placeholder 4"/>
          <p:cNvSpPr>
            <a:spLocks noGrp="1"/>
          </p:cNvSpPr>
          <p:nvPr>
            <p:ph type="body" sz="quarter" idx="3"/>
          </p:nvPr>
        </p:nvSpPr>
        <p:spPr>
          <a:xfrm>
            <a:off x="702310" y="4421825"/>
            <a:ext cx="5618480" cy="4189095"/>
          </a:xfrm>
          <a:prstGeom prst="rect">
            <a:avLst/>
          </a:prstGeom>
        </p:spPr>
        <p:txBody>
          <a:bodyPr vert="horz" lIns="93253" tIns="46627" rIns="93253" bIns="46627"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842031"/>
            <a:ext cx="3043343" cy="465455"/>
          </a:xfrm>
          <a:prstGeom prst="rect">
            <a:avLst/>
          </a:prstGeom>
        </p:spPr>
        <p:txBody>
          <a:bodyPr vert="horz" lIns="93253" tIns="46627" rIns="93253" bIns="46627" rtlCol="0" anchor="b"/>
          <a:lstStyle>
            <a:lvl1pPr algn="l">
              <a:defRPr sz="1100">
                <a:latin typeface="Arial"/>
              </a:defRPr>
            </a:lvl1pPr>
          </a:lstStyle>
          <a:p>
            <a:endParaRPr lang="en-US" dirty="0"/>
          </a:p>
        </p:txBody>
      </p:sp>
      <p:sp>
        <p:nvSpPr>
          <p:cNvPr id="7" name="Slide Number Placeholder 6"/>
          <p:cNvSpPr>
            <a:spLocks noGrp="1"/>
          </p:cNvSpPr>
          <p:nvPr>
            <p:ph type="sldNum" sz="quarter" idx="5"/>
          </p:nvPr>
        </p:nvSpPr>
        <p:spPr>
          <a:xfrm>
            <a:off x="3978132" y="8842031"/>
            <a:ext cx="3043343" cy="465455"/>
          </a:xfrm>
          <a:prstGeom prst="rect">
            <a:avLst/>
          </a:prstGeom>
        </p:spPr>
        <p:txBody>
          <a:bodyPr vert="horz" lIns="93253" tIns="46627" rIns="93253" bIns="46627" rtlCol="0" anchor="b"/>
          <a:lstStyle>
            <a:lvl1pPr algn="r">
              <a:defRPr sz="1100">
                <a:latin typeface="Arial"/>
              </a:defRPr>
            </a:lvl1pPr>
          </a:lstStyle>
          <a:p>
            <a:fld id="{4CFDF800-FE0E-A944-8AC1-D57C07B352FC}" type="slidenum">
              <a:rPr lang="en-US" smtClean="0"/>
              <a:pPr/>
              <a:t>‹#›</a:t>
            </a:fld>
            <a:endParaRPr lang="en-US" dirty="0"/>
          </a:p>
        </p:txBody>
      </p:sp>
    </p:spTree>
    <p:extLst>
      <p:ext uri="{BB962C8B-B14F-4D97-AF65-F5344CB8AC3E}">
        <p14:creationId xmlns:p14="http://schemas.microsoft.com/office/powerpoint/2010/main" val="351676509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normAutofit/>
          </a:bodyPr>
          <a:lstStyle/>
          <a:p>
            <a:r>
              <a:rPr lang="en-US" baseline="0" dirty="0"/>
              <a:t>Welcome everyone. Starting this video, I am going to upload a series of tutorials for libROM. libROM is a software package for reduced order models, developed at Lawrence Livermore National Laboratory. The series will focus on mathematical background, on which the libROM package is built. The tutorial today will introduce the Poisson equation and the derivation of its finite element discretization. </a:t>
            </a:r>
          </a:p>
          <a:p>
            <a:endParaRPr lang="en-US" baseline="0" dirty="0"/>
          </a:p>
          <a:p>
            <a:r>
              <a:rPr lang="en-US" baseline="0" dirty="0"/>
              <a:t>Click the link below to download the libROM package and another link for the Poisson example code. </a:t>
            </a:r>
          </a:p>
        </p:txBody>
      </p:sp>
      <p:sp>
        <p:nvSpPr>
          <p:cNvPr id="4" name="Slide Number Placeholder 3"/>
          <p:cNvSpPr>
            <a:spLocks noGrp="1"/>
          </p:cNvSpPr>
          <p:nvPr>
            <p:ph type="sldNum" sz="quarter" idx="10"/>
          </p:nvPr>
        </p:nvSpPr>
        <p:spPr/>
        <p:txBody>
          <a:bodyPr/>
          <a:lstStyle/>
          <a:p>
            <a:fld id="{4CFDF800-FE0E-A944-8AC1-D57C07B352FC}" type="slidenum">
              <a:rPr lang="en-US" smtClean="0"/>
              <a:pPr/>
              <a:t>1</a:t>
            </a:fld>
            <a:endParaRPr lang="en-US"/>
          </a:p>
        </p:txBody>
      </p:sp>
    </p:spTree>
    <p:extLst>
      <p:ext uri="{BB962C8B-B14F-4D97-AF65-F5344CB8AC3E}">
        <p14:creationId xmlns:p14="http://schemas.microsoft.com/office/powerpoint/2010/main" val="449797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a:t>Here is a Poisson equation: U is your state function and f is a right-hand side function …/… Let’s say both functions are functions of position, x, which is in d-dimensional space. Here, d can be 1 or 2 or 3. …/… For example, in a two-dimensional space, we can define our spatial domain to be Omega and boundary to be Gamma. Usually, the problem is posed by giving a specific right-hand side function f and solve for the unknown function, u, which satisfies this Poisson equation for a given boundary condition …/… For the demonstration, let’s say the function u equals zero at the boundary. Today, we will briefly introduce a numerical way of solving this Poisson equation, using a weak formulation. Some of you may never heard of a weak form before. However, the concept of the weak form must be clear after this presentation. To explain the weak form, I need to introduce another function called, a test function. …/… Let’s denote it as v, which is also a function of position. By the way, we are not going to mention anything about the requirement of all these functions here. Rather, we will focus on the derivation of the numerical method first and revisit the requirement of each function later. …/… Now if you multiply both sides of the Poisson equation by a test function, v, then you get this new differential equation. This needs to be satisfied for any test function, v, because the test function is virtual. It was not in the original Poisson equation and we intentionally introduced it. Because this equation needs to be satisfied only on our domain Omega, …/… let’s integrate both sides on Omega, then you will get this integral equation. …/… now it is time to remind ourselves with some tricks we learned from calculus, …/… that is, the product rule, shown in the cheat sheet here. …/… Then in worksheet, set a = v and b’ = second derivative of u. Then by the product rule, you should be able to see that …/… the left-hand-side of this integral equation is equal to these two terms  …/… Now let’s look at the second term. …/… Here again we need to be reminded by another theorem we learned from calculus, that is, the divergence theorem. The divergence theorem relates the volume integral with a surface integral. …/… So, going back to the work sheet, we can replace the second volume integral with the surface integral. …/… Now let’s look at the surface integral again. Here we have some freedom on the choice of the test function, v, on the boundary. Because we are only interested in obtaining solution in \Omega, not particularly on the boundary (well, the solution at the boundary is already determined by the boundary condition, right?), so we can set v = 0 at the boundary, .../... which makes this surface integral disappear. …/… This enables us to replace this volume integral with another volume integral with only first derivative terms. We call this integral equation a “weak form.”</a:t>
            </a:r>
          </a:p>
        </p:txBody>
      </p:sp>
      <p:sp>
        <p:nvSpPr>
          <p:cNvPr id="4" name="Slide Number Placeholder 3"/>
          <p:cNvSpPr>
            <a:spLocks noGrp="1"/>
          </p:cNvSpPr>
          <p:nvPr>
            <p:ph type="sldNum" sz="quarter" idx="5"/>
          </p:nvPr>
        </p:nvSpPr>
        <p:spPr/>
        <p:txBody>
          <a:bodyPr/>
          <a:lstStyle/>
          <a:p>
            <a:fld id="{4CFDF800-FE0E-A944-8AC1-D57C07B352FC}" type="slidenum">
              <a:rPr lang="en-US" smtClean="0"/>
              <a:pPr/>
              <a:t>2</a:t>
            </a:fld>
            <a:endParaRPr lang="en-US" dirty="0"/>
          </a:p>
        </p:txBody>
      </p:sp>
    </p:spTree>
    <p:extLst>
      <p:ext uri="{BB962C8B-B14F-4D97-AF65-F5344CB8AC3E}">
        <p14:creationId xmlns:p14="http://schemas.microsoft.com/office/powerpoint/2010/main" val="632158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compare the </a:t>
            </a:r>
            <a:r>
              <a:rPr lang="en-US" dirty="0" err="1"/>
              <a:t>orginal</a:t>
            </a:r>
            <a:r>
              <a:rPr lang="en-US" dirty="0"/>
              <a:t> Poisson equation and the weak form. We call the original second order differential equation as a strong form. The reason for ”strong” versus “weak” will be clear when we contrast the requirements of each form. …/… for example, the solution function u must have second derivatives in the strong form. Otherwise, it does not make sense at all. …/… On the other hand, for the weak form, the function u does not need to have second order derivative. …/… Instead, it only needs to have its first derivative and must be integrable on Omega. The same requirement applies for the test function v. In summary, we say that they are in H1 Hilbert space. Not familiar with Hilbert space? No worries. You do not need to know for this tutorial …/… On the other hand, u and v functions in the strong form do not have to be integrable. …/… The same for f in the strong form. It does not have to be integrable. …/… On the other hand, f needs to be integrable. Strictly speaking, it needs to be L2 Hilbert space. Again, not familiar with L2 Hilbert space? No worries. You do not need to for this tutorial .../… Finally, the strong form does not need any test function …/… while the weak form does need a test function.  …/…</a:t>
            </a:r>
          </a:p>
          <a:p>
            <a:endParaRPr lang="en-US" dirty="0"/>
          </a:p>
          <a:p>
            <a:r>
              <a:rPr lang="en-US" dirty="0"/>
              <a:t>Alright, now the finite element method builds its foundation on the weak form. </a:t>
            </a:r>
          </a:p>
        </p:txBody>
      </p:sp>
      <p:sp>
        <p:nvSpPr>
          <p:cNvPr id="4" name="Slide Number Placeholder 3"/>
          <p:cNvSpPr>
            <a:spLocks noGrp="1"/>
          </p:cNvSpPr>
          <p:nvPr>
            <p:ph type="sldNum" sz="quarter" idx="5"/>
          </p:nvPr>
        </p:nvSpPr>
        <p:spPr/>
        <p:txBody>
          <a:bodyPr/>
          <a:lstStyle/>
          <a:p>
            <a:fld id="{4CFDF800-FE0E-A944-8AC1-D57C07B352FC}" type="slidenum">
              <a:rPr lang="en-US" smtClean="0"/>
              <a:pPr/>
              <a:t>3</a:t>
            </a:fld>
            <a:endParaRPr lang="en-US" dirty="0"/>
          </a:p>
        </p:txBody>
      </p:sp>
    </p:spTree>
    <p:extLst>
      <p:ext uri="{BB962C8B-B14F-4D97-AF65-F5344CB8AC3E}">
        <p14:creationId xmlns:p14="http://schemas.microsoft.com/office/powerpoint/2010/main" val="41224818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a:t>The finite element method predefines what u and v functions can be. …/… Usually, they are predefined as a linear combination of a list of some known functions, PHIs. Note that phi functions depend on the position variable, x and they are predefined, so they are known. On the other hand, the </a:t>
            </a:r>
            <a:r>
              <a:rPr lang="en-US" dirty="0" err="1"/>
              <a:t>u_k</a:t>
            </a:r>
            <a:r>
              <a:rPr lang="en-US" dirty="0"/>
              <a:t> and </a:t>
            </a:r>
            <a:r>
              <a:rPr lang="en-US" dirty="0" err="1"/>
              <a:t>v_j</a:t>
            </a:r>
            <a:r>
              <a:rPr lang="en-US" dirty="0"/>
              <a:t> are unknown scalar values. These scalar values can be considered as finite element coordinates …/… Therefore, the derivative of u with respect to the position, x, can be done by taking derivative of PHI functions …/… likewise for the derivative of v function also …/… Let’s plug these functions to the weak form, then we get this equation. By the way, it is important to remember now that the test function v was arbitrary. The weak form must be satisfied for any test function. …/… This implies that this equation must be satisfied for each index j. Now it is the observation time! …/…  Here everything is known except the scalar </a:t>
            </a:r>
            <a:r>
              <a:rPr lang="en-US" dirty="0" err="1"/>
              <a:t>u_k</a:t>
            </a:r>
            <a:r>
              <a:rPr lang="en-US" dirty="0"/>
              <a:t>, with index, k …/… so this can be considered as an unknown  vector, u …/… Also note that this integral has two indices, j and k, </a:t>
            </a:r>
            <a:r>
              <a:rPr lang="en-US" altLang="ko-KR" dirty="0"/>
              <a:t>…./…</a:t>
            </a:r>
            <a:r>
              <a:rPr lang="ko-KR" altLang="en-US" dirty="0"/>
              <a:t> </a:t>
            </a:r>
            <a:r>
              <a:rPr lang="en-US" dirty="0"/>
              <a:t>so this can be written as a matrix (in other words, a second order tensor) …/… On the other hand, this integral has only one index, j, </a:t>
            </a:r>
            <a:r>
              <a:rPr lang="en-US" altLang="ko-KR" dirty="0"/>
              <a:t>…/…</a:t>
            </a:r>
            <a:r>
              <a:rPr lang="ko-KR" altLang="en-US" dirty="0"/>
              <a:t> </a:t>
            </a:r>
            <a:r>
              <a:rPr lang="en-US" dirty="0"/>
              <a:t>so this can be considered as a known vector, f</a:t>
            </a:r>
            <a:r>
              <a:rPr lang="en-US" altLang="ko-KR" dirty="0"/>
              <a:t>.</a:t>
            </a:r>
            <a:r>
              <a:rPr lang="en-US" dirty="0"/>
              <a:t> Combining all these observation, …/… we can write this as a linear system of equations. Au = f. By solving for the unknown vector u here, you will find out a specific value for each </a:t>
            </a:r>
            <a:r>
              <a:rPr lang="en-US" dirty="0" err="1"/>
              <a:t>u_k</a:t>
            </a:r>
            <a:r>
              <a:rPr lang="en-US" dirty="0"/>
              <a:t> …/… then you can plug this into this expression to find out the solution function u for the weak form. This whole process can be done by MFEM example in libROM. Please check out the link below for the example file in libROM </a:t>
            </a:r>
            <a:r>
              <a:rPr lang="en-US" dirty="0" err="1"/>
              <a:t>github</a:t>
            </a:r>
            <a:r>
              <a:rPr lang="en-US" dirty="0"/>
              <a:t>. The next video will talk about how we build a projection-based reduced order model for </a:t>
            </a:r>
            <a:r>
              <a:rPr lang="en-US"/>
              <a:t>the </a:t>
            </a:r>
            <a:r>
              <a:rPr lang="en-US" dirty="0"/>
              <a:t>P</a:t>
            </a:r>
            <a:r>
              <a:rPr lang="en-US"/>
              <a:t>oisson </a:t>
            </a:r>
            <a:r>
              <a:rPr lang="en-US" dirty="0"/>
              <a:t>equation, using the linear system we have derived in this video. </a:t>
            </a:r>
          </a:p>
        </p:txBody>
      </p:sp>
      <p:sp>
        <p:nvSpPr>
          <p:cNvPr id="4" name="Slide Number Placeholder 3"/>
          <p:cNvSpPr>
            <a:spLocks noGrp="1"/>
          </p:cNvSpPr>
          <p:nvPr>
            <p:ph type="sldNum" sz="quarter" idx="5"/>
          </p:nvPr>
        </p:nvSpPr>
        <p:spPr/>
        <p:txBody>
          <a:bodyPr/>
          <a:lstStyle/>
          <a:p>
            <a:fld id="{4CFDF800-FE0E-A944-8AC1-D57C07B352FC}" type="slidenum">
              <a:rPr lang="en-US" smtClean="0"/>
              <a:pPr/>
              <a:t>4</a:t>
            </a:fld>
            <a:endParaRPr lang="en-US" dirty="0"/>
          </a:p>
        </p:txBody>
      </p:sp>
    </p:spTree>
    <p:extLst>
      <p:ext uri="{BB962C8B-B14F-4D97-AF65-F5344CB8AC3E}">
        <p14:creationId xmlns:p14="http://schemas.microsoft.com/office/powerpoint/2010/main" val="24962801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CFDF800-FE0E-A944-8AC1-D57C07B352FC}" type="slidenum">
              <a:rPr lang="en-US" smtClean="0"/>
              <a:pPr/>
              <a:t>5</a:t>
            </a:fld>
            <a:endParaRPr lang="en-US" dirty="0"/>
          </a:p>
        </p:txBody>
      </p:sp>
    </p:spTree>
    <p:extLst>
      <p:ext uri="{BB962C8B-B14F-4D97-AF65-F5344CB8AC3E}">
        <p14:creationId xmlns:p14="http://schemas.microsoft.com/office/powerpoint/2010/main" val="36252697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19" name="Rectangle 18"/>
          <p:cNvSpPr/>
          <p:nvPr userDrawn="1"/>
        </p:nvSpPr>
        <p:spPr>
          <a:xfrm>
            <a:off x="-504" y="6316956"/>
            <a:ext cx="12192000" cy="544880"/>
          </a:xfrm>
          <a:prstGeom prst="rect">
            <a:avLst/>
          </a:prstGeom>
          <a:gradFill flip="none" rotWithShape="1">
            <a:gsLst>
              <a:gs pos="0">
                <a:srgbClr val="294861"/>
              </a:gs>
              <a:gs pos="46000">
                <a:schemeClr val="accent1">
                  <a:lumMod val="50000"/>
                </a:schemeClr>
              </a:gs>
              <a:gs pos="100000">
                <a:srgbClr val="4388B8"/>
              </a:gs>
            </a:gsLst>
            <a:lin ang="16200000" scaled="1"/>
            <a:tileRect/>
          </a:gradFill>
          <a:ln>
            <a:noFill/>
          </a:ln>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r"/>
            <a:endParaRPr lang="en-US" sz="1800" dirty="0">
              <a:latin typeface="Aria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4" y="3574554"/>
            <a:ext cx="12190993" cy="2742973"/>
          </a:xfrm>
          <a:prstGeom prst="rect">
            <a:avLst/>
          </a:prstGeom>
        </p:spPr>
      </p:pic>
      <p:sp>
        <p:nvSpPr>
          <p:cNvPr id="10" name="Title 9"/>
          <p:cNvSpPr>
            <a:spLocks noGrp="1"/>
          </p:cNvSpPr>
          <p:nvPr>
            <p:ph type="title" hasCustomPrompt="1"/>
          </p:nvPr>
        </p:nvSpPr>
        <p:spPr>
          <a:xfrm>
            <a:off x="609600" y="565126"/>
            <a:ext cx="10972800" cy="1447576"/>
          </a:xfrm>
        </p:spPr>
        <p:txBody>
          <a:bodyPr anchor="b" anchorCtr="0"/>
          <a:lstStyle>
            <a:lvl1pPr>
              <a:lnSpc>
                <a:spcPts val="3800"/>
              </a:lnSpc>
              <a:defRPr sz="3600" b="1" i="0">
                <a:solidFill>
                  <a:schemeClr val="accent1">
                    <a:lumMod val="75000"/>
                  </a:schemeClr>
                </a:solidFill>
                <a:effectLst/>
                <a:latin typeface="Calibri" panose="020F0502020204030204" pitchFamily="34" charset="0"/>
                <a:cs typeface="Calibri" panose="020F0502020204030204" pitchFamily="34" charset="0"/>
              </a:defRPr>
            </a:lvl1pPr>
          </a:lstStyle>
          <a:p>
            <a:r>
              <a:rPr lang="en-US" dirty="0"/>
              <a:t>Click to edit </a:t>
            </a:r>
            <a:br>
              <a:rPr lang="en-US" dirty="0"/>
            </a:br>
            <a:r>
              <a:rPr lang="en-US" dirty="0"/>
              <a:t>Master title style</a:t>
            </a:r>
          </a:p>
        </p:txBody>
      </p:sp>
      <p:sp>
        <p:nvSpPr>
          <p:cNvPr id="12" name="Text Placeholder 11"/>
          <p:cNvSpPr>
            <a:spLocks noGrp="1"/>
          </p:cNvSpPr>
          <p:nvPr>
            <p:ph type="body" sz="quarter" idx="13"/>
          </p:nvPr>
        </p:nvSpPr>
        <p:spPr>
          <a:xfrm>
            <a:off x="609601" y="2024863"/>
            <a:ext cx="7505699" cy="369888"/>
          </a:xfrm>
        </p:spPr>
        <p:txBody>
          <a:bodyPr>
            <a:noAutofit/>
          </a:bodyPr>
          <a:lstStyle>
            <a:lvl1pPr>
              <a:lnSpc>
                <a:spcPts val="2200"/>
              </a:lnSpc>
              <a:buNone/>
              <a:defRPr sz="2000" b="0" i="0">
                <a:latin typeface="Calibri Light" panose="020F0302020204030204" pitchFamily="34" charset="0"/>
                <a:cs typeface="Calibri Light" panose="020F0302020204030204" pitchFamily="34" charset="0"/>
              </a:defRPr>
            </a:lvl1pPr>
            <a:lvl2pPr>
              <a:buNone/>
              <a:defRPr/>
            </a:lvl2pPr>
            <a:lvl3pPr>
              <a:buNone/>
              <a:defRPr/>
            </a:lvl3pPr>
            <a:lvl4pPr>
              <a:buNone/>
              <a:defRPr/>
            </a:lvl4pPr>
            <a:lvl5pPr>
              <a:buNone/>
              <a:defRPr/>
            </a:lvl5pPr>
          </a:lstStyle>
          <a:p>
            <a:pPr lvl="0"/>
            <a:r>
              <a:rPr lang="en-US" dirty="0"/>
              <a:t>Click to edit Master text styles</a:t>
            </a:r>
          </a:p>
        </p:txBody>
      </p:sp>
      <p:sp>
        <p:nvSpPr>
          <p:cNvPr id="3" name="Text Placeholder 2"/>
          <p:cNvSpPr>
            <a:spLocks noGrp="1"/>
          </p:cNvSpPr>
          <p:nvPr>
            <p:ph type="body" sz="quarter" idx="14" hasCustomPrompt="1"/>
          </p:nvPr>
        </p:nvSpPr>
        <p:spPr>
          <a:xfrm>
            <a:off x="6096001" y="3096715"/>
            <a:ext cx="6096000" cy="477838"/>
          </a:xfrm>
        </p:spPr>
        <p:txBody>
          <a:bodyPr rIns="182880" anchor="b" anchorCtr="0">
            <a:noAutofit/>
          </a:bodyPr>
          <a:lstStyle>
            <a:lvl1pPr marL="57150" indent="0" algn="r">
              <a:spcBef>
                <a:spcPts val="0"/>
              </a:spcBef>
              <a:buNone/>
              <a:defRPr sz="1600" b="0"/>
            </a:lvl1pPr>
            <a:lvl2pPr marL="342900" indent="0" algn="r">
              <a:buNone/>
              <a:defRPr sz="1600" b="0"/>
            </a:lvl2pPr>
            <a:lvl3pPr marL="628650" indent="0" algn="r">
              <a:buNone/>
              <a:defRPr sz="1600" b="0"/>
            </a:lvl3pPr>
            <a:lvl4pPr marL="857250" indent="0" algn="r">
              <a:buNone/>
              <a:defRPr sz="1600" b="0"/>
            </a:lvl4pPr>
            <a:lvl5pPr marL="1085850" indent="0" algn="r">
              <a:buNone/>
              <a:defRPr sz="1600" b="0"/>
            </a:lvl5pPr>
          </a:lstStyle>
          <a:p>
            <a:pPr lvl="0"/>
            <a:r>
              <a:rPr lang="en-US" dirty="0"/>
              <a:t>Authors Name</a:t>
            </a:r>
          </a:p>
          <a:p>
            <a:pPr lvl="0"/>
            <a:r>
              <a:rPr lang="en-US" dirty="0"/>
              <a:t>Title</a:t>
            </a:r>
          </a:p>
        </p:txBody>
      </p:sp>
      <p:sp>
        <p:nvSpPr>
          <p:cNvPr id="14" name="TextBox 13"/>
          <p:cNvSpPr txBox="1"/>
          <p:nvPr userDrawn="1"/>
        </p:nvSpPr>
        <p:spPr>
          <a:xfrm>
            <a:off x="42532" y="6359917"/>
            <a:ext cx="6004819" cy="435504"/>
          </a:xfrm>
          <a:prstGeom prst="rect">
            <a:avLst/>
          </a:prstGeom>
          <a:noFill/>
          <a:effectLst/>
        </p:spPr>
        <p:txBody>
          <a:bodyPr wrap="square" rtlCol="0">
            <a:spAutoFit/>
          </a:bodyPr>
          <a:lstStyle/>
          <a:p>
            <a:pPr marL="0" algn="l" defTabSz="457200" rtl="0" eaLnBrk="1" latinLnBrk="0" hangingPunct="1">
              <a:lnSpc>
                <a:spcPct val="90000"/>
              </a:lnSpc>
              <a:spcAft>
                <a:spcPts val="300"/>
              </a:spcAft>
            </a:pPr>
            <a:r>
              <a:rPr lang="en-US" sz="800" kern="1200" dirty="0">
                <a:solidFill>
                  <a:schemeClr val="bg1"/>
                </a:solidFill>
                <a:effectLst/>
                <a:latin typeface="Arial"/>
                <a:ea typeface="+mn-ea"/>
                <a:cs typeface="Arial"/>
              </a:rPr>
              <a:t>LLNL-PRES-824755</a:t>
            </a:r>
          </a:p>
          <a:p>
            <a:pPr marL="0" algn="l" defTabSz="457200" rtl="0" eaLnBrk="1" latinLnBrk="0" hangingPunct="1">
              <a:lnSpc>
                <a:spcPct val="90000"/>
              </a:lnSpc>
              <a:spcAft>
                <a:spcPts val="300"/>
              </a:spcAft>
            </a:pPr>
            <a:r>
              <a:rPr lang="en-US" sz="700" kern="1200" dirty="0">
                <a:solidFill>
                  <a:schemeClr val="bg1"/>
                </a:solidFill>
                <a:effectLst/>
                <a:latin typeface="Arial"/>
                <a:ea typeface="+mn-ea"/>
                <a:cs typeface="Arial"/>
              </a:rPr>
              <a:t>This work was performed under the auspices of the</a:t>
            </a:r>
            <a:r>
              <a:rPr lang="en-US" sz="700" kern="1200" baseline="0" dirty="0">
                <a:solidFill>
                  <a:schemeClr val="bg1"/>
                </a:solidFill>
                <a:effectLst/>
                <a:latin typeface="Arial"/>
                <a:ea typeface="+mn-ea"/>
                <a:cs typeface="Arial"/>
              </a:rPr>
              <a:t> </a:t>
            </a:r>
            <a:r>
              <a:rPr lang="en-US" sz="700" kern="1200" dirty="0">
                <a:solidFill>
                  <a:schemeClr val="bg1"/>
                </a:solidFill>
                <a:effectLst/>
                <a:latin typeface="Arial"/>
                <a:ea typeface="+mn-ea"/>
                <a:cs typeface="Arial"/>
              </a:rPr>
              <a:t>U.S. Department of Energy by Lawrence Livermore National Laboratory under contract DE-AC52-07NA27344.</a:t>
            </a:r>
            <a:r>
              <a:rPr lang="en-US" sz="700" kern="1200" baseline="0" dirty="0">
                <a:solidFill>
                  <a:schemeClr val="bg1"/>
                </a:solidFill>
                <a:effectLst/>
                <a:latin typeface="Arial"/>
                <a:ea typeface="+mn-ea"/>
                <a:cs typeface="Arial"/>
              </a:rPr>
              <a:t> </a:t>
            </a:r>
            <a:r>
              <a:rPr lang="en-US" sz="700" kern="1200" dirty="0">
                <a:solidFill>
                  <a:schemeClr val="bg1"/>
                </a:solidFill>
                <a:effectLst/>
                <a:latin typeface="Arial"/>
                <a:ea typeface="+mn-ea"/>
                <a:cs typeface="Arial"/>
              </a:rPr>
              <a:t>Lawrence Livermore National Security, LLC</a:t>
            </a:r>
          </a:p>
        </p:txBody>
      </p:sp>
      <p:pic>
        <p:nvPicPr>
          <p:cNvPr id="18" name="Picture 17" descr="LLNL_Logo_WHT-LRG.png"/>
          <p:cNvPicPr>
            <a:picLocks noChangeAspect="1"/>
          </p:cNvPicPr>
          <p:nvPr userDrawn="1"/>
        </p:nvPicPr>
        <p:blipFill>
          <a:blip r:embed="rId3"/>
          <a:stretch>
            <a:fillRect/>
          </a:stretch>
        </p:blipFill>
        <p:spPr>
          <a:xfrm>
            <a:off x="9276082" y="6446832"/>
            <a:ext cx="2486941" cy="314676"/>
          </a:xfrm>
          <a:prstGeom prst="rect">
            <a:avLst/>
          </a:prstGeom>
        </p:spPr>
      </p:pic>
      <p:sp>
        <p:nvSpPr>
          <p:cNvPr id="20" name="Rectangle 19"/>
          <p:cNvSpPr/>
          <p:nvPr userDrawn="1"/>
        </p:nvSpPr>
        <p:spPr>
          <a:xfrm>
            <a:off x="0" y="0"/>
            <a:ext cx="12192000" cy="112889"/>
          </a:xfrm>
          <a:prstGeom prst="rect">
            <a:avLst/>
          </a:prstGeom>
          <a:solidFill>
            <a:schemeClr val="accent1">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r"/>
            <a:endParaRPr lang="en-US" sz="1800" dirty="0">
              <a:latin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0_end page">
    <p:bg>
      <p:bgPr>
        <a:solidFill>
          <a:srgbClr val="0F4F97"/>
        </a:solidFill>
        <a:effectLst/>
      </p:bgPr>
    </p:bg>
    <p:spTree>
      <p:nvGrpSpPr>
        <p:cNvPr id="1" name=""/>
        <p:cNvGrpSpPr/>
        <p:nvPr/>
      </p:nvGrpSpPr>
      <p:grpSpPr>
        <a:xfrm>
          <a:off x="0" y="0"/>
          <a:ext cx="0" cy="0"/>
          <a:chOff x="0" y="0"/>
          <a:chExt cx="0" cy="0"/>
        </a:xfrm>
      </p:grpSpPr>
      <p:pic>
        <p:nvPicPr>
          <p:cNvPr id="3" name="Picture 2" descr="LLNL_Logo_WHT-LRG.png"/>
          <p:cNvPicPr>
            <a:picLocks noChangeAspect="1"/>
          </p:cNvPicPr>
          <p:nvPr userDrawn="1"/>
        </p:nvPicPr>
        <p:blipFill>
          <a:blip r:embed="rId2"/>
          <a:stretch>
            <a:fillRect/>
          </a:stretch>
        </p:blipFill>
        <p:spPr>
          <a:xfrm>
            <a:off x="962469" y="5437487"/>
            <a:ext cx="4803331" cy="607768"/>
          </a:xfrm>
          <a:prstGeom prst="rect">
            <a:avLst/>
          </a:prstGeom>
        </p:spPr>
      </p:pic>
    </p:spTree>
    <p:extLst>
      <p:ext uri="{BB962C8B-B14F-4D97-AF65-F5344CB8AC3E}">
        <p14:creationId xmlns:p14="http://schemas.microsoft.com/office/powerpoint/2010/main" val="3127189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threePt" dir="t">
                <a:rot lat="0" lon="0" rev="4800000"/>
              </a:lightRig>
            </a:scene3d>
            <a:sp3d prstMaterial="matte"/>
          </a:bodyPr>
          <a:lstStyle/>
          <a:p>
            <a:r>
              <a:rPr kumimoji="0" lang="en-US" dirty="0"/>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lIns="0" bIns="0"/>
          <a:lstStyle>
            <a:lvl1pPr eaLnBrk="1" latinLnBrk="0" hangingPunct="1">
              <a:spcBef>
                <a:spcPts val="1800"/>
              </a:spcBef>
              <a:spcAft>
                <a:spcPts val="0"/>
              </a:spcAft>
              <a:defRPr b="0" i="0">
                <a:latin typeface="Calibri Light" panose="020F0302020204030204" pitchFamily="34" charset="0"/>
                <a:cs typeface="Calibri Light" panose="020F0302020204030204" pitchFamily="34" charset="0"/>
              </a:defRPr>
            </a:lvl1pPr>
            <a:lvl2pPr eaLnBrk="1" latinLnBrk="0" hangingPunct="1">
              <a:spcAft>
                <a:spcPts val="0"/>
              </a:spcAft>
              <a:defRPr b="0" i="0">
                <a:latin typeface="Calibri Light" panose="020F0302020204030204" pitchFamily="34" charset="0"/>
                <a:cs typeface="Calibri Light" panose="020F0302020204030204" pitchFamily="34" charset="0"/>
              </a:defRPr>
            </a:lvl2pPr>
            <a:lvl3pPr eaLnBrk="1" latinLnBrk="0" hangingPunct="1">
              <a:spcAft>
                <a:spcPts val="0"/>
              </a:spcAft>
              <a:defRPr b="0" i="0">
                <a:latin typeface="Calibri Light" panose="020F0302020204030204" pitchFamily="34" charset="0"/>
                <a:cs typeface="Calibri Light" panose="020F0302020204030204" pitchFamily="34" charset="0"/>
              </a:defRPr>
            </a:lvl3pPr>
            <a:lvl4pPr eaLnBrk="1" latinLnBrk="0" hangingPunct="1">
              <a:spcAft>
                <a:spcPts val="0"/>
              </a:spcAft>
              <a:defRPr b="0" i="0">
                <a:latin typeface="Calibri Light" panose="020F0302020204030204" pitchFamily="34" charset="0"/>
                <a:cs typeface="Calibri Light" panose="020F0302020204030204" pitchFamily="34" charset="0"/>
              </a:defRPr>
            </a:lvl4pPr>
            <a:lvl5pPr eaLnBrk="1" latinLnBrk="0" hangingPunct="1">
              <a:spcAft>
                <a:spcPts val="0"/>
              </a:spcAft>
              <a:defRPr b="0" i="0">
                <a:latin typeface="Calibri Light" panose="020F0302020204030204" pitchFamily="34" charset="0"/>
                <a:cs typeface="Calibri Light" panose="020F0302020204030204" pitchFamily="34" charset="0"/>
              </a:defRPr>
            </a:lvl5p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5" name="Title Placeholder 1"/>
          <p:cNvSpPr>
            <a:spLocks noGrp="1"/>
          </p:cNvSpPr>
          <p:nvPr>
            <p:ph type="title"/>
          </p:nvPr>
        </p:nvSpPr>
        <p:spPr>
          <a:xfrm>
            <a:off x="609600" y="219508"/>
            <a:ext cx="10972800" cy="1008771"/>
          </a:xfrm>
          <a:prstGeom prst="rect">
            <a:avLst/>
          </a:prstGeom>
          <a:effectLst/>
        </p:spPr>
        <p:txBody>
          <a:bodyPr vert="horz" lIns="0" rIns="45720" rtlCol="0" anchor="ctr" anchorCtr="0">
            <a:noAutofit/>
            <a:scene3d>
              <a:camera prst="orthographicFront"/>
              <a:lightRig rig="threePt" dir="t">
                <a:rot lat="0" lon="0" rev="4800000"/>
              </a:lightRig>
            </a:scene3d>
            <a:sp3d prstMaterial="matte"/>
          </a:bodyPr>
          <a:lstStyle/>
          <a:p>
            <a:r>
              <a:rPr kumimoji="0" lang="en-US" dirty="0"/>
              <a:t>Click to edit Master title style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with side-text-Lef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a:t>Click to edit Master title style</a:t>
            </a:r>
            <a:endParaRPr lang="en-US" dirty="0"/>
          </a:p>
        </p:txBody>
      </p:sp>
      <p:sp>
        <p:nvSpPr>
          <p:cNvPr id="4" name="Content Placeholder 2"/>
          <p:cNvSpPr>
            <a:spLocks noGrp="1"/>
          </p:cNvSpPr>
          <p:nvPr>
            <p:ph idx="1"/>
          </p:nvPr>
        </p:nvSpPr>
        <p:spPr>
          <a:xfrm>
            <a:off x="621101" y="1436688"/>
            <a:ext cx="5291328" cy="4881532"/>
          </a:xfrm>
        </p:spPr>
        <p:txBody>
          <a:bodyPr/>
          <a:lstStyle>
            <a:lvl1pPr>
              <a:spcBef>
                <a:spcPts val="1200"/>
              </a:spcBef>
              <a:spcAft>
                <a:spcPts val="600"/>
              </a:spcAft>
              <a:defRPr b="0" i="0">
                <a:latin typeface="Calibri Light" panose="020F0302020204030204" pitchFamily="34" charset="0"/>
                <a:cs typeface="Calibri Light" panose="020F0302020204030204" pitchFamily="34" charset="0"/>
              </a:defRPr>
            </a:lvl1pPr>
            <a:lvl2pPr>
              <a:spcAft>
                <a:spcPts val="600"/>
              </a:spcAft>
              <a:defRPr b="0" i="0">
                <a:latin typeface="Calibri Light" panose="020F0302020204030204" pitchFamily="34" charset="0"/>
                <a:cs typeface="Calibri Light" panose="020F0302020204030204" pitchFamily="34" charset="0"/>
              </a:defRPr>
            </a:lvl2pPr>
            <a:lvl3pPr>
              <a:spcAft>
                <a:spcPts val="600"/>
              </a:spcAft>
              <a:defRPr b="0" i="0">
                <a:latin typeface="Calibri Light" panose="020F0302020204030204" pitchFamily="34" charset="0"/>
                <a:cs typeface="Calibri Light" panose="020F0302020204030204" pitchFamily="34" charset="0"/>
              </a:defRPr>
            </a:lvl3pPr>
            <a:lvl4pPr>
              <a:spcAft>
                <a:spcPts val="600"/>
              </a:spcAft>
              <a:defRPr b="0" i="0">
                <a:latin typeface="Calibri Light" panose="020F0302020204030204" pitchFamily="34" charset="0"/>
                <a:cs typeface="Calibri Light" panose="020F0302020204030204" pitchFamily="34" charset="0"/>
              </a:defRPr>
            </a:lvl4pPr>
            <a:lvl5pPr>
              <a:spcAft>
                <a:spcPts val="600"/>
              </a:spcAft>
              <a:defRPr b="0" i="0">
                <a:latin typeface="Calibri Light" panose="020F0302020204030204" pitchFamily="34" charset="0"/>
                <a:cs typeface="Calibri Light" panose="020F0302020204030204" pitchFamily="34" charset="0"/>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with side-text-Righ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a:t>Click to edit Master title style</a:t>
            </a:r>
            <a:endParaRPr lang="en-US" dirty="0"/>
          </a:p>
        </p:txBody>
      </p:sp>
      <p:sp>
        <p:nvSpPr>
          <p:cNvPr id="4" name="Content Placeholder 2"/>
          <p:cNvSpPr>
            <a:spLocks noGrp="1"/>
          </p:cNvSpPr>
          <p:nvPr>
            <p:ph idx="1"/>
          </p:nvPr>
        </p:nvSpPr>
        <p:spPr>
          <a:xfrm>
            <a:off x="6301619" y="1436688"/>
            <a:ext cx="5291328" cy="4881532"/>
          </a:xfrm>
        </p:spPr>
        <p:txBody>
          <a:bodyPr/>
          <a:lstStyle>
            <a:lvl1pPr>
              <a:spcBef>
                <a:spcPts val="1200"/>
              </a:spcBef>
              <a:spcAft>
                <a:spcPts val="600"/>
              </a:spcAft>
              <a:defRPr b="0" i="0">
                <a:latin typeface="Calibri Light" panose="020F0302020204030204" pitchFamily="34" charset="0"/>
                <a:cs typeface="Calibri Light" panose="020F0302020204030204" pitchFamily="34" charset="0"/>
              </a:defRPr>
            </a:lvl1pPr>
            <a:lvl2pPr>
              <a:spcAft>
                <a:spcPts val="600"/>
              </a:spcAft>
              <a:defRPr b="0" i="0">
                <a:latin typeface="Calibri Light" panose="020F0302020204030204" pitchFamily="34" charset="0"/>
                <a:cs typeface="Calibri Light" panose="020F0302020204030204" pitchFamily="34" charset="0"/>
              </a:defRPr>
            </a:lvl2pPr>
            <a:lvl3pPr>
              <a:spcAft>
                <a:spcPts val="600"/>
              </a:spcAft>
              <a:defRPr b="0" i="0">
                <a:latin typeface="Calibri Light" panose="020F0302020204030204" pitchFamily="34" charset="0"/>
                <a:cs typeface="Calibri Light" panose="020F0302020204030204" pitchFamily="34" charset="0"/>
              </a:defRPr>
            </a:lvl3pPr>
            <a:lvl4pPr>
              <a:spcAft>
                <a:spcPts val="600"/>
              </a:spcAft>
              <a:defRPr b="0" i="0">
                <a:latin typeface="Calibri Light" panose="020F0302020204030204" pitchFamily="34" charset="0"/>
                <a:cs typeface="Calibri Light" panose="020F0302020204030204" pitchFamily="34" charset="0"/>
              </a:defRPr>
            </a:lvl4pPr>
            <a:lvl5pPr>
              <a:spcAft>
                <a:spcPts val="600"/>
              </a:spcAft>
              <a:defRPr b="0" i="0">
                <a:latin typeface="Calibri Light" panose="020F0302020204030204" pitchFamily="34" charset="0"/>
                <a:cs typeface="Calibri Light" panose="020F0302020204030204" pitchFamily="34" charset="0"/>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extLst>
      <p:ext uri="{BB962C8B-B14F-4D97-AF65-F5344CB8AC3E}">
        <p14:creationId xmlns:p14="http://schemas.microsoft.com/office/powerpoint/2010/main" val="2083121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with side-by-side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dirty="0"/>
              <a:t>Click to edit Master title style</a:t>
            </a:r>
          </a:p>
        </p:txBody>
      </p:sp>
      <p:sp>
        <p:nvSpPr>
          <p:cNvPr id="4" name="Content Placeholder 2"/>
          <p:cNvSpPr>
            <a:spLocks noGrp="1"/>
          </p:cNvSpPr>
          <p:nvPr>
            <p:ph idx="1"/>
          </p:nvPr>
        </p:nvSpPr>
        <p:spPr>
          <a:xfrm>
            <a:off x="621101" y="1436688"/>
            <a:ext cx="5291328" cy="4881532"/>
          </a:xfrm>
        </p:spPr>
        <p:txBody>
          <a:bodyPr/>
          <a:lstStyle>
            <a:lvl1pPr>
              <a:spcBef>
                <a:spcPts val="1200"/>
              </a:spcBef>
              <a:spcAft>
                <a:spcPts val="600"/>
              </a:spcAft>
              <a:defRPr b="0" i="0">
                <a:latin typeface="Calibri Light" panose="020F0302020204030204" pitchFamily="34" charset="0"/>
                <a:cs typeface="Calibri Light" panose="020F0302020204030204" pitchFamily="34" charset="0"/>
              </a:defRPr>
            </a:lvl1pPr>
            <a:lvl2pPr>
              <a:spcAft>
                <a:spcPts val="600"/>
              </a:spcAft>
              <a:defRPr b="0" i="0">
                <a:latin typeface="Calibri Light" panose="020F0302020204030204" pitchFamily="34" charset="0"/>
                <a:cs typeface="Calibri Light" panose="020F0302020204030204" pitchFamily="34" charset="0"/>
              </a:defRPr>
            </a:lvl2pPr>
            <a:lvl3pPr>
              <a:spcAft>
                <a:spcPts val="600"/>
              </a:spcAft>
              <a:defRPr b="0" i="0">
                <a:latin typeface="Calibri Light" panose="020F0302020204030204" pitchFamily="34" charset="0"/>
                <a:cs typeface="Calibri Light" panose="020F0302020204030204" pitchFamily="34" charset="0"/>
              </a:defRPr>
            </a:lvl3pPr>
            <a:lvl4pPr>
              <a:spcAft>
                <a:spcPts val="600"/>
              </a:spcAft>
              <a:defRPr b="0" i="0">
                <a:latin typeface="Calibri Light" panose="020F0302020204030204" pitchFamily="34" charset="0"/>
                <a:cs typeface="Calibri Light" panose="020F0302020204030204" pitchFamily="34" charset="0"/>
              </a:defRPr>
            </a:lvl4pPr>
            <a:lvl5pPr>
              <a:spcAft>
                <a:spcPts val="600"/>
              </a:spcAft>
              <a:defRPr b="0" i="0">
                <a:latin typeface="Calibri Light" panose="020F0302020204030204" pitchFamily="34" charset="0"/>
                <a:cs typeface="Calibri Light" panose="020F0302020204030204" pitchFamily="34" charset="0"/>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5" name="Content Placeholder 2"/>
          <p:cNvSpPr>
            <a:spLocks noGrp="1"/>
          </p:cNvSpPr>
          <p:nvPr>
            <p:ph idx="10"/>
          </p:nvPr>
        </p:nvSpPr>
        <p:spPr>
          <a:xfrm>
            <a:off x="6291532" y="1436688"/>
            <a:ext cx="5291328" cy="4881532"/>
          </a:xfrm>
        </p:spPr>
        <p:txBody>
          <a:bodyPr/>
          <a:lstStyle>
            <a:lvl1pPr>
              <a:spcBef>
                <a:spcPts val="1200"/>
              </a:spcBef>
              <a:spcAft>
                <a:spcPts val="600"/>
              </a:spcAft>
              <a:defRPr b="0" i="0">
                <a:latin typeface="Calibri Light" panose="020F0302020204030204" pitchFamily="34" charset="0"/>
                <a:cs typeface="Calibri Light" panose="020F0302020204030204" pitchFamily="34" charset="0"/>
              </a:defRPr>
            </a:lvl1pPr>
            <a:lvl2pPr>
              <a:spcAft>
                <a:spcPts val="600"/>
              </a:spcAft>
              <a:defRPr b="0" i="0">
                <a:latin typeface="Calibri Light" panose="020F0302020204030204" pitchFamily="34" charset="0"/>
                <a:cs typeface="Calibri Light" panose="020F0302020204030204" pitchFamily="34" charset="0"/>
              </a:defRPr>
            </a:lvl2pPr>
            <a:lvl3pPr>
              <a:spcAft>
                <a:spcPts val="600"/>
              </a:spcAft>
              <a:defRPr b="0" i="0">
                <a:latin typeface="Calibri Light" panose="020F0302020204030204" pitchFamily="34" charset="0"/>
                <a:cs typeface="Calibri Light" panose="020F0302020204030204" pitchFamily="34" charset="0"/>
              </a:defRPr>
            </a:lvl3pPr>
            <a:lvl4pPr>
              <a:spcAft>
                <a:spcPts val="600"/>
              </a:spcAft>
              <a:defRPr b="0" i="0">
                <a:latin typeface="Calibri Light" panose="020F0302020204030204" pitchFamily="34" charset="0"/>
                <a:cs typeface="Calibri Light" panose="020F0302020204030204" pitchFamily="34" charset="0"/>
              </a:defRPr>
            </a:lvl4pPr>
            <a:lvl5pPr>
              <a:spcAft>
                <a:spcPts val="600"/>
              </a:spcAft>
              <a:defRPr b="0" i="0">
                <a:latin typeface="Calibri Light" panose="020F0302020204030204" pitchFamily="34" charset="0"/>
                <a:cs typeface="Calibri Light" panose="020F0302020204030204" pitchFamily="34" charset="0"/>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extLst>
      <p:ext uri="{BB962C8B-B14F-4D97-AF65-F5344CB8AC3E}">
        <p14:creationId xmlns:p14="http://schemas.microsoft.com/office/powerpoint/2010/main" val="2294128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Full Image with Titl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349042"/>
          </a:xfrm>
        </p:spPr>
        <p:txBody>
          <a:bodyPr/>
          <a:lstStyle/>
          <a:p>
            <a:r>
              <a:rPr lang="en-US"/>
              <a:t>Drag picture to placeholder or click icon to add</a:t>
            </a:r>
            <a:endParaRPr lang="en-US" dirty="0"/>
          </a:p>
        </p:txBody>
      </p:sp>
      <p:sp>
        <p:nvSpPr>
          <p:cNvPr id="6" name="Title 5"/>
          <p:cNvSpPr>
            <a:spLocks noGrp="1"/>
          </p:cNvSpPr>
          <p:nvPr>
            <p:ph type="title"/>
          </p:nvPr>
        </p:nvSpPr>
        <p:spPr>
          <a:xfrm>
            <a:off x="1" y="1"/>
            <a:ext cx="12191999" cy="1228907"/>
          </a:xfrm>
          <a:solidFill>
            <a:schemeClr val="bg1"/>
          </a:solidFill>
          <a:effectLst/>
        </p:spPr>
        <p:txBody>
          <a:bodyPr vert="horz" lIns="457200" rIns="45720" rtlCol="0" anchor="ctr" anchorCtr="0">
            <a:normAutofit/>
            <a:scene3d>
              <a:camera prst="orthographicFront"/>
              <a:lightRig rig="threePt" dir="t">
                <a:rot lat="0" lon="0" rev="4800000"/>
              </a:lightRig>
            </a:scene3d>
            <a:sp3d prstMaterial="matte"/>
          </a:bodyPr>
          <a:lstStyle>
            <a:lvl1pPr marL="233363" indent="0" algn="l" rtl="0" eaLnBrk="1" latinLnBrk="0" hangingPunct="1">
              <a:lnSpc>
                <a:spcPct val="90000"/>
              </a:lnSpc>
              <a:spcBef>
                <a:spcPct val="0"/>
              </a:spcBef>
              <a:buNone/>
              <a:defRPr kumimoji="0" lang="en-US" sz="3200" b="1" kern="1200" dirty="0">
                <a:solidFill>
                  <a:schemeClr val="accent1">
                    <a:lumMod val="75000"/>
                  </a:schemeClr>
                </a:solidFill>
                <a:effectLst/>
                <a:latin typeface="Calibri" panose="020F0502020204030204" pitchFamily="34" charset="0"/>
                <a:ea typeface="+mj-ea"/>
                <a:cs typeface="Calibri" panose="020F0502020204030204" pitchFamily="34" charset="0"/>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dirty="0"/>
              <a:t>Click to edit Master title style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349042"/>
          </a:xfrm>
        </p:spPr>
        <p:txBody>
          <a:bodyPr/>
          <a:lstStyle>
            <a:lvl1pPr>
              <a:defRPr b="0" i="0">
                <a:latin typeface="Calibri Light" panose="020F0302020204030204" pitchFamily="34" charset="0"/>
                <a:cs typeface="Calibri Light" panose="020F0302020204030204" pitchFamily="34" charset="0"/>
              </a:defRPr>
            </a:lvl1pPr>
          </a:lstStyle>
          <a:p>
            <a:r>
              <a:rPr lang="en-US" dirty="0"/>
              <a:t>Drag picture to placeholder or click icon to add</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 name="Rectangle 19"/>
          <p:cNvSpPr/>
          <p:nvPr/>
        </p:nvSpPr>
        <p:spPr>
          <a:xfrm>
            <a:off x="0" y="6355080"/>
            <a:ext cx="12192000" cy="50292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Ins="0" rtlCol="0" anchor="ctr"/>
          <a:lstStyle/>
          <a:p>
            <a:pPr algn="ctr"/>
            <a:endParaRPr lang="en-US" sz="1800" dirty="0">
              <a:latin typeface="Arial"/>
            </a:endParaRPr>
          </a:p>
        </p:txBody>
      </p:sp>
      <p:sp>
        <p:nvSpPr>
          <p:cNvPr id="2" name="Title Placeholder 1"/>
          <p:cNvSpPr>
            <a:spLocks noGrp="1"/>
          </p:cNvSpPr>
          <p:nvPr>
            <p:ph type="title"/>
          </p:nvPr>
        </p:nvSpPr>
        <p:spPr>
          <a:xfrm>
            <a:off x="609600" y="220136"/>
            <a:ext cx="10972800" cy="1005840"/>
          </a:xfrm>
          <a:prstGeom prst="rect">
            <a:avLst/>
          </a:prstGeom>
          <a:effectLst/>
        </p:spPr>
        <p:txBody>
          <a:bodyPr vert="horz" lIns="0" rIns="45720" rtlCol="0" anchor="ctr" anchorCtr="0">
            <a:noAutofit/>
            <a:scene3d>
              <a:camera prst="orthographicFront"/>
              <a:lightRig rig="threePt" dir="t">
                <a:rot lat="0" lon="0" rev="4800000"/>
              </a:lightRig>
            </a:scene3d>
            <a:sp3d prstMaterial="matte"/>
          </a:bodyPr>
          <a:lstStyle/>
          <a:p>
            <a:r>
              <a:rPr kumimoji="0" lang="en-US" dirty="0"/>
              <a:t>Click to edit Master title style</a:t>
            </a:r>
          </a:p>
        </p:txBody>
      </p:sp>
      <p:sp>
        <p:nvSpPr>
          <p:cNvPr id="3" name="Text Placeholder 2"/>
          <p:cNvSpPr>
            <a:spLocks noGrp="1"/>
          </p:cNvSpPr>
          <p:nvPr>
            <p:ph type="body" idx="1"/>
          </p:nvPr>
        </p:nvSpPr>
        <p:spPr>
          <a:xfrm>
            <a:off x="609600" y="1441524"/>
            <a:ext cx="10972800" cy="4906889"/>
          </a:xfrm>
          <a:prstGeom prst="rect">
            <a:avLst/>
          </a:prstGeom>
        </p:spPr>
        <p:txBody>
          <a:bodyPr vert="horz" lIns="0" tIns="0" rIns="0" bIns="0" rtlCol="0">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0" name="Rectangle 9"/>
          <p:cNvSpPr/>
          <p:nvPr/>
        </p:nvSpPr>
        <p:spPr bwMode="invGray">
          <a:xfrm>
            <a:off x="1" y="6355080"/>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dirty="0">
              <a:latin typeface="Arial"/>
            </a:endParaRPr>
          </a:p>
        </p:txBody>
      </p:sp>
      <p:sp>
        <p:nvSpPr>
          <p:cNvPr id="19" name="Slide Number Placeholder 7"/>
          <p:cNvSpPr txBox="1">
            <a:spLocks/>
          </p:cNvSpPr>
          <p:nvPr/>
        </p:nvSpPr>
        <p:spPr>
          <a:xfrm>
            <a:off x="11768165" y="6403253"/>
            <a:ext cx="423836" cy="454747"/>
          </a:xfrm>
          <a:prstGeom prst="rect">
            <a:avLst/>
          </a:prstGeom>
        </p:spPr>
        <p:txBody>
          <a:bodyPr rIns="45720" anchor="ctr" anchorCtr="0"/>
          <a:lstStyle/>
          <a:p>
            <a:pPr marL="0" marR="0" lvl="0" indent="0" algn="r" defTabSz="457200" rtl="0" eaLnBrk="1" fontAlgn="auto" latinLnBrk="0" hangingPunct="1">
              <a:lnSpc>
                <a:spcPct val="100000"/>
              </a:lnSpc>
              <a:spcBef>
                <a:spcPts val="0"/>
              </a:spcBef>
              <a:spcAft>
                <a:spcPts val="0"/>
              </a:spcAft>
              <a:buClrTx/>
              <a:buSzTx/>
              <a:buFontTx/>
              <a:buNone/>
              <a:tabLst/>
              <a:defRPr/>
            </a:pPr>
            <a:fld id="{EAD690BD-BADF-4FBD-97E7-557E707EBBB2}" type="slidenum">
              <a:rPr kumimoji="0" lang="en-US" sz="1000" b="0" i="0" u="none" strike="noStrike" kern="1200" cap="none" spc="0" normalizeH="0" baseline="0" noProof="0" smtClean="0">
                <a:ln>
                  <a:noFill/>
                </a:ln>
                <a:solidFill>
                  <a:schemeClr val="tx1">
                    <a:lumMod val="65000"/>
                    <a:lumOff val="35000"/>
                  </a:schemeClr>
                </a:solidFill>
                <a:effectLst/>
                <a:uLnTx/>
                <a:uFillTx/>
                <a:latin typeface="Calibri" panose="020F0502020204030204" pitchFamily="34" charset="0"/>
                <a:ea typeface="+mn-ea"/>
                <a:cs typeface="Calibri" panose="020F050202020403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schemeClr val="tx1">
                  <a:lumMod val="65000"/>
                  <a:lumOff val="35000"/>
                </a:schemeClr>
              </a:solidFill>
              <a:effectLst/>
              <a:uLnTx/>
              <a:uFillTx/>
              <a:latin typeface="Calibri" panose="020F0502020204030204" pitchFamily="34" charset="0"/>
              <a:ea typeface="+mn-ea"/>
              <a:cs typeface="Calibri" panose="020F0502020204030204" pitchFamily="34" charset="0"/>
            </a:endParaRPr>
          </a:p>
        </p:txBody>
      </p:sp>
      <p:pic>
        <p:nvPicPr>
          <p:cNvPr id="15" name="Picture 14" descr="NNSA_trans.png"/>
          <p:cNvPicPr>
            <a:picLocks noChangeAspect="1"/>
          </p:cNvPicPr>
          <p:nvPr/>
        </p:nvPicPr>
        <p:blipFill>
          <a:blip r:embed="rId12">
            <a:alphaModFix/>
            <a:extLst>
              <a:ext uri="{BEBA8EAE-BF5A-486C-A8C5-ECC9F3942E4B}">
                <a14:imgProps xmlns:a14="http://schemas.microsoft.com/office/drawing/2010/main">
                  <a14:imgLayer r:embed="rId13">
                    <a14:imgEffect>
                      <a14:saturation sat="87000"/>
                    </a14:imgEffect>
                  </a14:imgLayer>
                </a14:imgProps>
              </a:ext>
              <a:ext uri="{28A0092B-C50C-407E-A947-70E740481C1C}">
                <a14:useLocalDpi xmlns:a14="http://schemas.microsoft.com/office/drawing/2010/main" val="0"/>
              </a:ext>
            </a:extLst>
          </a:blip>
          <a:stretch>
            <a:fillRect/>
          </a:stretch>
        </p:blipFill>
        <p:spPr>
          <a:xfrm>
            <a:off x="10540357" y="6449398"/>
            <a:ext cx="1350408" cy="390396"/>
          </a:xfrm>
          <a:prstGeom prst="rect">
            <a:avLst/>
          </a:prstGeom>
        </p:spPr>
      </p:pic>
      <p:pic>
        <p:nvPicPr>
          <p:cNvPr id="17" name="Picture 16" descr="lab_icon_text_no_background_rgb.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8571" y="6511071"/>
            <a:ext cx="3642388" cy="278643"/>
          </a:xfrm>
          <a:prstGeom prst="rect">
            <a:avLst/>
          </a:prstGeom>
        </p:spPr>
      </p:pic>
      <p:sp>
        <p:nvSpPr>
          <p:cNvPr id="14" name="TextBox 13"/>
          <p:cNvSpPr txBox="1"/>
          <p:nvPr/>
        </p:nvSpPr>
        <p:spPr>
          <a:xfrm>
            <a:off x="646605" y="6698647"/>
            <a:ext cx="1165161" cy="92333"/>
          </a:xfrm>
          <a:prstGeom prst="rect">
            <a:avLst/>
          </a:prstGeom>
          <a:noFill/>
        </p:spPr>
        <p:txBody>
          <a:bodyPr wrap="square" lIns="0" tIns="0" rIns="0" bIns="0" rtlCol="0" anchor="b" anchorCtr="0">
            <a:spAutoFit/>
          </a:bodyPr>
          <a:lstStyle/>
          <a:p>
            <a:pPr algn="l"/>
            <a:r>
              <a:rPr lang="en-US" sz="600" dirty="0">
                <a:latin typeface="Arial"/>
                <a:cs typeface="Arial"/>
              </a:rPr>
              <a:t>LLNL-PRES-824755</a:t>
            </a:r>
          </a:p>
        </p:txBody>
      </p:sp>
    </p:spTree>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5" r:id="rId4"/>
    <p:sldLayoutId id="2147483722" r:id="rId5"/>
    <p:sldLayoutId id="2147483721" r:id="rId6"/>
    <p:sldLayoutId id="2147483717" r:id="rId7"/>
    <p:sldLayoutId id="2147483718" r:id="rId8"/>
    <p:sldLayoutId id="2147483719" r:id="rId9"/>
    <p:sldLayoutId id="2147483723" r:id="rId10"/>
  </p:sldLayoutIdLst>
  <p:hf hdr="0" ftr="0" dt="0"/>
  <p:txStyles>
    <p:titleStyle>
      <a:lvl1pPr algn="l" rtl="0" eaLnBrk="1" latinLnBrk="0" hangingPunct="1">
        <a:lnSpc>
          <a:spcPct val="90000"/>
        </a:lnSpc>
        <a:spcBef>
          <a:spcPct val="0"/>
        </a:spcBef>
        <a:buNone/>
        <a:defRPr kumimoji="0" sz="3200" b="1" kern="1200">
          <a:solidFill>
            <a:schemeClr val="accent1">
              <a:lumMod val="75000"/>
            </a:schemeClr>
          </a:solidFill>
          <a:effectLst/>
          <a:latin typeface="Calibri" panose="020F0502020204030204" pitchFamily="34" charset="0"/>
          <a:ea typeface="+mj-ea"/>
          <a:cs typeface="Calibri" panose="020F0502020204030204" pitchFamily="34" charset="0"/>
        </a:defRPr>
      </a:lvl1pPr>
    </p:titleStyle>
    <p:bodyStyle>
      <a:lvl1pPr marL="285750" indent="-228600" algn="l" rtl="0" eaLnBrk="1" latinLnBrk="0" hangingPunct="1">
        <a:spcBef>
          <a:spcPts val="1800"/>
        </a:spcBef>
        <a:spcAft>
          <a:spcPts val="0"/>
        </a:spcAft>
        <a:buClr>
          <a:schemeClr val="accent1">
            <a:lumMod val="75000"/>
          </a:schemeClr>
        </a:buClr>
        <a:buSzPct val="90000"/>
        <a:buFont typeface="Wingdings" charset="2"/>
        <a:buChar char="§"/>
        <a:tabLst/>
        <a:defRPr kumimoji="0" sz="2400" b="0" i="0" kern="1200">
          <a:solidFill>
            <a:schemeClr val="tx1"/>
          </a:solidFill>
          <a:latin typeface="Calibri Light" panose="020F0302020204030204" pitchFamily="34" charset="0"/>
          <a:ea typeface="+mn-ea"/>
          <a:cs typeface="Calibri Light" panose="020F0302020204030204" pitchFamily="34" charset="0"/>
        </a:defRPr>
      </a:lvl1pPr>
      <a:lvl2pPr marL="628650" indent="-285750" algn="l" rtl="0" eaLnBrk="1" latinLnBrk="0" hangingPunct="1">
        <a:spcBef>
          <a:spcPts val="0"/>
        </a:spcBef>
        <a:spcAft>
          <a:spcPts val="0"/>
        </a:spcAft>
        <a:buClrTx/>
        <a:buSzPct val="90000"/>
        <a:buFont typeface="Calibri" panose="020F0502020204030204" pitchFamily="34" charset="0"/>
        <a:buChar char="—"/>
        <a:defRPr kumimoji="0" sz="2000" b="0" i="0" kern="1200">
          <a:solidFill>
            <a:schemeClr val="tx1"/>
          </a:solidFill>
          <a:latin typeface="Calibri Light" panose="020F0302020204030204" pitchFamily="34" charset="0"/>
          <a:ea typeface="+mn-ea"/>
          <a:cs typeface="Calibri Light" panose="020F0302020204030204" pitchFamily="34" charset="0"/>
        </a:defRPr>
      </a:lvl2pPr>
      <a:lvl3pPr marL="800100" indent="-171450" algn="l" rtl="0" eaLnBrk="1" latinLnBrk="0" hangingPunct="1">
        <a:spcBef>
          <a:spcPts val="0"/>
        </a:spcBef>
        <a:spcAft>
          <a:spcPts val="0"/>
        </a:spcAft>
        <a:buClrTx/>
        <a:buSzPct val="90000"/>
        <a:buFont typeface="Arial" panose="020B0604020202020204" pitchFamily="34" charset="0"/>
        <a:buChar char="•"/>
        <a:defRPr kumimoji="0" sz="1800" b="0" i="0" kern="1200">
          <a:solidFill>
            <a:schemeClr val="tx1"/>
          </a:solidFill>
          <a:latin typeface="Calibri Light" panose="020F0302020204030204" pitchFamily="34" charset="0"/>
          <a:ea typeface="+mn-ea"/>
          <a:cs typeface="Calibri Light" panose="020F0302020204030204" pitchFamily="34" charset="0"/>
        </a:defRPr>
      </a:lvl3pPr>
      <a:lvl4pPr marL="1028700" indent="-171450" algn="l" rtl="0" eaLnBrk="1" latinLnBrk="0" hangingPunct="1">
        <a:spcBef>
          <a:spcPts val="0"/>
        </a:spcBef>
        <a:spcAft>
          <a:spcPts val="0"/>
        </a:spcAft>
        <a:buClrTx/>
        <a:buSzPct val="100000"/>
        <a:buFont typeface="Lucida Grande"/>
        <a:buChar char="–"/>
        <a:defRPr kumimoji="0" sz="1600" b="0" i="0" kern="1200">
          <a:solidFill>
            <a:schemeClr val="tx1"/>
          </a:solidFill>
          <a:latin typeface="Calibri Light" panose="020F0302020204030204" pitchFamily="34" charset="0"/>
          <a:ea typeface="+mn-ea"/>
          <a:cs typeface="Calibri Light" panose="020F0302020204030204" pitchFamily="34" charset="0"/>
        </a:defRPr>
      </a:lvl4pPr>
      <a:lvl5pPr marL="1257300" indent="-171450" algn="l" rtl="0" eaLnBrk="1" latinLnBrk="0" hangingPunct="1">
        <a:spcBef>
          <a:spcPts val="0"/>
        </a:spcBef>
        <a:spcAft>
          <a:spcPts val="0"/>
        </a:spcAft>
        <a:buClrTx/>
        <a:buFont typeface="Arial"/>
        <a:buChar char="•"/>
        <a:tabLst>
          <a:tab pos="1200150" algn="l"/>
        </a:tabLst>
        <a:defRPr kumimoji="0" lang="en-US" sz="1600" b="0" i="0" kern="1200" smtClean="0">
          <a:solidFill>
            <a:schemeClr val="tx1"/>
          </a:solidFill>
          <a:latin typeface="Calibri Light" panose="020F0302020204030204" pitchFamily="34" charset="0"/>
          <a:ea typeface="+mn-ea"/>
          <a:cs typeface="Calibri Light" panose="020F03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2.emf"/><Relationship Id="rId13" Type="http://schemas.openxmlformats.org/officeDocument/2006/relationships/image" Target="../media/image17.emf"/><Relationship Id="rId18" Type="http://schemas.openxmlformats.org/officeDocument/2006/relationships/image" Target="../media/image22.emf"/><Relationship Id="rId3" Type="http://schemas.openxmlformats.org/officeDocument/2006/relationships/image" Target="../media/image7.emf"/><Relationship Id="rId7" Type="http://schemas.openxmlformats.org/officeDocument/2006/relationships/image" Target="../media/image11.emf"/><Relationship Id="rId12" Type="http://schemas.openxmlformats.org/officeDocument/2006/relationships/image" Target="../media/image16.emf"/><Relationship Id="rId17" Type="http://schemas.openxmlformats.org/officeDocument/2006/relationships/image" Target="../media/image21.emf"/><Relationship Id="rId2" Type="http://schemas.openxmlformats.org/officeDocument/2006/relationships/notesSlide" Target="../notesSlides/notesSlide2.xml"/><Relationship Id="rId16" Type="http://schemas.openxmlformats.org/officeDocument/2006/relationships/image" Target="../media/image20.emf"/><Relationship Id="rId1" Type="http://schemas.openxmlformats.org/officeDocument/2006/relationships/slideLayout" Target="../slideLayouts/slideLayout2.xml"/><Relationship Id="rId6" Type="http://schemas.openxmlformats.org/officeDocument/2006/relationships/image" Target="../media/image10.emf"/><Relationship Id="rId11" Type="http://schemas.openxmlformats.org/officeDocument/2006/relationships/image" Target="../media/image15.emf"/><Relationship Id="rId5" Type="http://schemas.openxmlformats.org/officeDocument/2006/relationships/image" Target="../media/image9.emf"/><Relationship Id="rId15" Type="http://schemas.openxmlformats.org/officeDocument/2006/relationships/image" Target="../media/image19.emf"/><Relationship Id="rId10" Type="http://schemas.openxmlformats.org/officeDocument/2006/relationships/image" Target="../media/image14.emf"/><Relationship Id="rId4" Type="http://schemas.openxmlformats.org/officeDocument/2006/relationships/image" Target="../media/image8.emf"/><Relationship Id="rId9" Type="http://schemas.openxmlformats.org/officeDocument/2006/relationships/image" Target="../media/image13.emf"/><Relationship Id="rId14" Type="http://schemas.openxmlformats.org/officeDocument/2006/relationships/image" Target="../media/image18.emf"/></Relationships>
</file>

<file path=ppt/slides/_rels/slide3.xml.rels><?xml version="1.0" encoding="UTF-8" standalone="yes"?>
<Relationships xmlns="http://schemas.openxmlformats.org/package/2006/relationships"><Relationship Id="rId8" Type="http://schemas.openxmlformats.org/officeDocument/2006/relationships/image" Target="../media/image26.emf"/><Relationship Id="rId3" Type="http://schemas.openxmlformats.org/officeDocument/2006/relationships/image" Target="../media/image20.emf"/><Relationship Id="rId7" Type="http://schemas.openxmlformats.org/officeDocument/2006/relationships/image" Target="../media/image25.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4.emf"/><Relationship Id="rId5" Type="http://schemas.openxmlformats.org/officeDocument/2006/relationships/image" Target="../media/image23.emf"/><Relationship Id="rId10" Type="http://schemas.openxmlformats.org/officeDocument/2006/relationships/image" Target="../media/image28.emf"/><Relationship Id="rId4" Type="http://schemas.openxmlformats.org/officeDocument/2006/relationships/image" Target="../media/image7.emf"/><Relationship Id="rId9" Type="http://schemas.openxmlformats.org/officeDocument/2006/relationships/image" Target="../media/image27.emf"/></Relationships>
</file>

<file path=ppt/slides/_rels/slide4.xml.rels><?xml version="1.0" encoding="UTF-8" standalone="yes"?>
<Relationships xmlns="http://schemas.openxmlformats.org/package/2006/relationships"><Relationship Id="rId8" Type="http://schemas.openxmlformats.org/officeDocument/2006/relationships/image" Target="../media/image33.emf"/><Relationship Id="rId13" Type="http://schemas.openxmlformats.org/officeDocument/2006/relationships/image" Target="../media/image38.emf"/><Relationship Id="rId3" Type="http://schemas.openxmlformats.org/officeDocument/2006/relationships/image" Target="../media/image20.emf"/><Relationship Id="rId7" Type="http://schemas.openxmlformats.org/officeDocument/2006/relationships/image" Target="../media/image32.emf"/><Relationship Id="rId12" Type="http://schemas.openxmlformats.org/officeDocument/2006/relationships/image" Target="../media/image37.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1.emf"/><Relationship Id="rId11" Type="http://schemas.openxmlformats.org/officeDocument/2006/relationships/image" Target="../media/image36.emf"/><Relationship Id="rId5" Type="http://schemas.openxmlformats.org/officeDocument/2006/relationships/image" Target="../media/image30.emf"/><Relationship Id="rId10" Type="http://schemas.openxmlformats.org/officeDocument/2006/relationships/image" Target="../media/image35.emf"/><Relationship Id="rId4" Type="http://schemas.openxmlformats.org/officeDocument/2006/relationships/image" Target="../media/image29.emf"/><Relationship Id="rId9" Type="http://schemas.openxmlformats.org/officeDocument/2006/relationships/image" Target="../media/image34.emf"/><Relationship Id="rId14" Type="http://schemas.openxmlformats.org/officeDocument/2006/relationships/image" Target="../media/image39.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9"/>
          <p:cNvSpPr>
            <a:spLocks noGrp="1"/>
          </p:cNvSpPr>
          <p:nvPr>
            <p:ph type="title"/>
          </p:nvPr>
        </p:nvSpPr>
        <p:spPr>
          <a:xfrm>
            <a:off x="686493" y="536545"/>
            <a:ext cx="11026832" cy="1277992"/>
          </a:xfrm>
        </p:spPr>
        <p:txBody>
          <a:bodyPr/>
          <a:lstStyle/>
          <a:p>
            <a:pPr>
              <a:lnSpc>
                <a:spcPts val="4800"/>
              </a:lnSpc>
              <a:spcBef>
                <a:spcPts val="1200"/>
              </a:spcBef>
              <a:spcAft>
                <a:spcPts val="4800"/>
              </a:spcAft>
            </a:pPr>
            <a:r>
              <a:rPr lang="en-US" sz="3700" dirty="0"/>
              <a:t>libROM tutorial: </a:t>
            </a:r>
            <a:br>
              <a:rPr lang="en-US" sz="3700" dirty="0"/>
            </a:br>
            <a:r>
              <a:rPr lang="en-US" sz="3700" b="0" i="1" dirty="0"/>
              <a:t>Poisson equation and its finite element discretization</a:t>
            </a:r>
            <a:endParaRPr lang="en-US" sz="3700" dirty="0">
              <a:solidFill>
                <a:srgbClr val="C00000"/>
              </a:solidFill>
            </a:endParaRPr>
          </a:p>
        </p:txBody>
      </p:sp>
      <p:sp>
        <p:nvSpPr>
          <p:cNvPr id="22" name="Subtitle 10"/>
          <p:cNvSpPr>
            <a:spLocks noGrp="1"/>
          </p:cNvSpPr>
          <p:nvPr>
            <p:ph type="body" sz="quarter" idx="13"/>
          </p:nvPr>
        </p:nvSpPr>
        <p:spPr>
          <a:xfrm>
            <a:off x="9180510" y="3567348"/>
            <a:ext cx="2069341" cy="852549"/>
          </a:xfrm>
        </p:spPr>
        <p:txBody>
          <a:bodyPr anchor="ctr"/>
          <a:lstStyle/>
          <a:p>
            <a:r>
              <a:rPr lang="en-US" sz="2400" b="1" dirty="0">
                <a:latin typeface="Calibri Light" panose="020F0302020204030204" pitchFamily="34" charset="0"/>
                <a:cs typeface="Calibri Light" panose="020F0302020204030204" pitchFamily="34" charset="0"/>
              </a:rPr>
              <a:t>Youngsoo Choi</a:t>
            </a:r>
          </a:p>
        </p:txBody>
      </p:sp>
      <p:pic>
        <p:nvPicPr>
          <p:cNvPr id="3" name="Picture 2" descr="A person wearing glasses&#10;&#10;Description automatically generated with low confidence">
            <a:extLst>
              <a:ext uri="{FF2B5EF4-FFF2-40B4-BE49-F238E27FC236}">
                <a16:creationId xmlns:a16="http://schemas.microsoft.com/office/drawing/2014/main" id="{339BC067-867B-B24D-A47C-D655606F649D}"/>
              </a:ext>
            </a:extLst>
          </p:cNvPr>
          <p:cNvPicPr>
            <a:picLocks noChangeAspect="1"/>
          </p:cNvPicPr>
          <p:nvPr/>
        </p:nvPicPr>
        <p:blipFill>
          <a:blip r:embed="rId3"/>
          <a:stretch>
            <a:fillRect/>
          </a:stretch>
        </p:blipFill>
        <p:spPr>
          <a:xfrm>
            <a:off x="9482829" y="1908251"/>
            <a:ext cx="1464701" cy="18127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4945E-52B5-2E49-A840-F791C7455DDA}"/>
              </a:ext>
            </a:extLst>
          </p:cNvPr>
          <p:cNvSpPr>
            <a:spLocks noGrp="1"/>
          </p:cNvSpPr>
          <p:nvPr>
            <p:ph type="title"/>
          </p:nvPr>
        </p:nvSpPr>
        <p:spPr>
          <a:xfrm>
            <a:off x="309800" y="25266"/>
            <a:ext cx="10972800" cy="1005840"/>
          </a:xfrm>
        </p:spPr>
        <p:txBody>
          <a:bodyPr/>
          <a:lstStyle/>
          <a:p>
            <a:r>
              <a:rPr lang="en-US" dirty="0"/>
              <a:t>Poisson equation:</a:t>
            </a:r>
          </a:p>
        </p:txBody>
      </p:sp>
      <p:pic>
        <p:nvPicPr>
          <p:cNvPr id="3" name="Picture 2">
            <a:extLst>
              <a:ext uri="{FF2B5EF4-FFF2-40B4-BE49-F238E27FC236}">
                <a16:creationId xmlns:a16="http://schemas.microsoft.com/office/drawing/2014/main" id="{728D6F71-4705-5847-95CB-D5168A867490}"/>
              </a:ext>
            </a:extLst>
          </p:cNvPr>
          <p:cNvPicPr>
            <a:picLocks noChangeAspect="1"/>
          </p:cNvPicPr>
          <p:nvPr/>
        </p:nvPicPr>
        <p:blipFill>
          <a:blip r:embed="rId3"/>
          <a:stretch>
            <a:fillRect/>
          </a:stretch>
        </p:blipFill>
        <p:spPr>
          <a:xfrm>
            <a:off x="3590003" y="369673"/>
            <a:ext cx="1622755" cy="388785"/>
          </a:xfrm>
          <a:prstGeom prst="rect">
            <a:avLst/>
          </a:prstGeom>
        </p:spPr>
      </p:pic>
      <p:pic>
        <p:nvPicPr>
          <p:cNvPr id="7" name="Picture 6">
            <a:extLst>
              <a:ext uri="{FF2B5EF4-FFF2-40B4-BE49-F238E27FC236}">
                <a16:creationId xmlns:a16="http://schemas.microsoft.com/office/drawing/2014/main" id="{87D9536D-6E24-2B4D-B9D8-BB0ACD40C5AB}"/>
              </a:ext>
            </a:extLst>
          </p:cNvPr>
          <p:cNvPicPr>
            <a:picLocks noChangeAspect="1"/>
          </p:cNvPicPr>
          <p:nvPr/>
        </p:nvPicPr>
        <p:blipFill>
          <a:blip r:embed="rId4"/>
          <a:stretch>
            <a:fillRect/>
          </a:stretch>
        </p:blipFill>
        <p:spPr>
          <a:xfrm>
            <a:off x="500740" y="1801028"/>
            <a:ext cx="1790700" cy="342900"/>
          </a:xfrm>
          <a:prstGeom prst="rect">
            <a:avLst/>
          </a:prstGeom>
        </p:spPr>
      </p:pic>
      <p:sp>
        <p:nvSpPr>
          <p:cNvPr id="8" name="Freeform 7">
            <a:extLst>
              <a:ext uri="{FF2B5EF4-FFF2-40B4-BE49-F238E27FC236}">
                <a16:creationId xmlns:a16="http://schemas.microsoft.com/office/drawing/2014/main" id="{468BA6A0-9D17-B340-9139-C8334145860C}"/>
              </a:ext>
            </a:extLst>
          </p:cNvPr>
          <p:cNvSpPr/>
          <p:nvPr/>
        </p:nvSpPr>
        <p:spPr bwMode="auto">
          <a:xfrm>
            <a:off x="5550805" y="369673"/>
            <a:ext cx="2133087" cy="2255520"/>
          </a:xfrm>
          <a:custGeom>
            <a:avLst/>
            <a:gdLst>
              <a:gd name="connsiteX0" fmla="*/ 0 w 3425952"/>
              <a:gd name="connsiteY0" fmla="*/ 1060704 h 2255520"/>
              <a:gd name="connsiteX1" fmla="*/ 341376 w 3425952"/>
              <a:gd name="connsiteY1" fmla="*/ 1914144 h 2255520"/>
              <a:gd name="connsiteX2" fmla="*/ 1548384 w 3425952"/>
              <a:gd name="connsiteY2" fmla="*/ 2255520 h 2255520"/>
              <a:gd name="connsiteX3" fmla="*/ 2694432 w 3425952"/>
              <a:gd name="connsiteY3" fmla="*/ 1914144 h 2255520"/>
              <a:gd name="connsiteX4" fmla="*/ 3425952 w 3425952"/>
              <a:gd name="connsiteY4" fmla="*/ 1182624 h 2255520"/>
              <a:gd name="connsiteX5" fmla="*/ 3230880 w 3425952"/>
              <a:gd name="connsiteY5" fmla="*/ 731520 h 2255520"/>
              <a:gd name="connsiteX6" fmla="*/ 2596896 w 3425952"/>
              <a:gd name="connsiteY6" fmla="*/ 182880 h 2255520"/>
              <a:gd name="connsiteX7" fmla="*/ 1584960 w 3425952"/>
              <a:gd name="connsiteY7" fmla="*/ 0 h 2255520"/>
              <a:gd name="connsiteX8" fmla="*/ 402336 w 3425952"/>
              <a:gd name="connsiteY8" fmla="*/ 268224 h 2255520"/>
              <a:gd name="connsiteX9" fmla="*/ 0 w 3425952"/>
              <a:gd name="connsiteY9" fmla="*/ 1060704 h 2255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25952" h="2255520">
                <a:moveTo>
                  <a:pt x="0" y="1060704"/>
                </a:moveTo>
                <a:lnTo>
                  <a:pt x="341376" y="1914144"/>
                </a:lnTo>
                <a:lnTo>
                  <a:pt x="1548384" y="2255520"/>
                </a:lnTo>
                <a:lnTo>
                  <a:pt x="2694432" y="1914144"/>
                </a:lnTo>
                <a:lnTo>
                  <a:pt x="3425952" y="1182624"/>
                </a:lnTo>
                <a:lnTo>
                  <a:pt x="3230880" y="731520"/>
                </a:lnTo>
                <a:lnTo>
                  <a:pt x="2596896" y="182880"/>
                </a:lnTo>
                <a:lnTo>
                  <a:pt x="1584960" y="0"/>
                </a:lnTo>
                <a:lnTo>
                  <a:pt x="402336" y="268224"/>
                </a:lnTo>
                <a:lnTo>
                  <a:pt x="0" y="1060704"/>
                </a:lnTo>
                <a:close/>
              </a:path>
            </a:pathLst>
          </a:custGeom>
          <a:gradFill>
            <a:gsLst>
              <a:gs pos="0">
                <a:schemeClr val="bg1">
                  <a:lumMod val="65000"/>
                  <a:tint val="66000"/>
                  <a:satMod val="160000"/>
                </a:schemeClr>
              </a:gs>
              <a:gs pos="50000">
                <a:schemeClr val="bg1">
                  <a:lumMod val="65000"/>
                  <a:tint val="44500"/>
                  <a:satMod val="160000"/>
                </a:schemeClr>
              </a:gs>
              <a:gs pos="100000">
                <a:schemeClr val="bg1">
                  <a:lumMod val="65000"/>
                  <a:tint val="23500"/>
                  <a:satMod val="160000"/>
                </a:schemeClr>
              </a:gs>
            </a:gsLst>
            <a:lin ang="16200000" scaled="1"/>
          </a:gradFill>
          <a:ln>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pic>
        <p:nvPicPr>
          <p:cNvPr id="9" name="Picture 8">
            <a:extLst>
              <a:ext uri="{FF2B5EF4-FFF2-40B4-BE49-F238E27FC236}">
                <a16:creationId xmlns:a16="http://schemas.microsoft.com/office/drawing/2014/main" id="{A7130082-0A2C-334F-9EC6-1FCD2AE7DB92}"/>
              </a:ext>
            </a:extLst>
          </p:cNvPr>
          <p:cNvPicPr>
            <a:picLocks noChangeAspect="1"/>
          </p:cNvPicPr>
          <p:nvPr/>
        </p:nvPicPr>
        <p:blipFill>
          <a:blip r:embed="rId5"/>
          <a:stretch>
            <a:fillRect/>
          </a:stretch>
        </p:blipFill>
        <p:spPr>
          <a:xfrm>
            <a:off x="6421447" y="1326040"/>
            <a:ext cx="203200" cy="228600"/>
          </a:xfrm>
          <a:prstGeom prst="rect">
            <a:avLst/>
          </a:prstGeom>
        </p:spPr>
      </p:pic>
      <p:pic>
        <p:nvPicPr>
          <p:cNvPr id="10" name="Picture 9">
            <a:extLst>
              <a:ext uri="{FF2B5EF4-FFF2-40B4-BE49-F238E27FC236}">
                <a16:creationId xmlns:a16="http://schemas.microsoft.com/office/drawing/2014/main" id="{2378A40E-B1D9-7C48-A5B7-F6EFDF5B8456}"/>
              </a:ext>
            </a:extLst>
          </p:cNvPr>
          <p:cNvPicPr>
            <a:picLocks noChangeAspect="1"/>
          </p:cNvPicPr>
          <p:nvPr/>
        </p:nvPicPr>
        <p:blipFill>
          <a:blip r:embed="rId6"/>
          <a:stretch>
            <a:fillRect/>
          </a:stretch>
        </p:blipFill>
        <p:spPr>
          <a:xfrm>
            <a:off x="7026620" y="2477765"/>
            <a:ext cx="177800" cy="215900"/>
          </a:xfrm>
          <a:prstGeom prst="rect">
            <a:avLst/>
          </a:prstGeom>
        </p:spPr>
      </p:pic>
      <p:pic>
        <p:nvPicPr>
          <p:cNvPr id="12" name="Picture 11">
            <a:extLst>
              <a:ext uri="{FF2B5EF4-FFF2-40B4-BE49-F238E27FC236}">
                <a16:creationId xmlns:a16="http://schemas.microsoft.com/office/drawing/2014/main" id="{9A0A0932-6811-6044-BC12-C51B2EEBBECC}"/>
              </a:ext>
            </a:extLst>
          </p:cNvPr>
          <p:cNvPicPr>
            <a:picLocks noChangeAspect="1"/>
          </p:cNvPicPr>
          <p:nvPr/>
        </p:nvPicPr>
        <p:blipFill>
          <a:blip r:embed="rId7"/>
          <a:stretch>
            <a:fillRect/>
          </a:stretch>
        </p:blipFill>
        <p:spPr>
          <a:xfrm>
            <a:off x="2997670" y="957699"/>
            <a:ext cx="2247900" cy="317500"/>
          </a:xfrm>
          <a:prstGeom prst="rect">
            <a:avLst/>
          </a:prstGeom>
        </p:spPr>
      </p:pic>
      <p:sp>
        <p:nvSpPr>
          <p:cNvPr id="13" name="TextBox 12">
            <a:extLst>
              <a:ext uri="{FF2B5EF4-FFF2-40B4-BE49-F238E27FC236}">
                <a16:creationId xmlns:a16="http://schemas.microsoft.com/office/drawing/2014/main" id="{942C2B20-AC34-D948-83AA-C8369E3F3CD8}"/>
              </a:ext>
            </a:extLst>
          </p:cNvPr>
          <p:cNvSpPr txBox="1"/>
          <p:nvPr/>
        </p:nvSpPr>
        <p:spPr>
          <a:xfrm>
            <a:off x="2394520" y="1754644"/>
            <a:ext cx="2958273" cy="461665"/>
          </a:xfrm>
          <a:prstGeom prst="rect">
            <a:avLst/>
          </a:prstGeom>
          <a:noFill/>
        </p:spPr>
        <p:txBody>
          <a:bodyPr wrap="square" rtlCol="0">
            <a:spAutoFit/>
          </a:bodyPr>
          <a:lstStyle/>
          <a:p>
            <a:r>
              <a:rPr lang="en-US" sz="2400" dirty="0">
                <a:latin typeface="Calibri Light" panose="020F0302020204030204" pitchFamily="34" charset="0"/>
                <a:cs typeface="Calibri Light" panose="020F0302020204030204" pitchFamily="34" charset="0"/>
              </a:rPr>
              <a:t>: functions of position, </a:t>
            </a:r>
          </a:p>
        </p:txBody>
      </p:sp>
      <p:pic>
        <p:nvPicPr>
          <p:cNvPr id="14" name="Picture 13">
            <a:extLst>
              <a:ext uri="{FF2B5EF4-FFF2-40B4-BE49-F238E27FC236}">
                <a16:creationId xmlns:a16="http://schemas.microsoft.com/office/drawing/2014/main" id="{C9F157BA-C962-9346-ADD7-980B0271DADA}"/>
              </a:ext>
            </a:extLst>
          </p:cNvPr>
          <p:cNvPicPr>
            <a:picLocks noChangeAspect="1"/>
          </p:cNvPicPr>
          <p:nvPr/>
        </p:nvPicPr>
        <p:blipFill>
          <a:blip r:embed="rId8"/>
          <a:stretch>
            <a:fillRect/>
          </a:stretch>
        </p:blipFill>
        <p:spPr>
          <a:xfrm>
            <a:off x="5293709" y="1942130"/>
            <a:ext cx="165100" cy="139700"/>
          </a:xfrm>
          <a:prstGeom prst="rect">
            <a:avLst/>
          </a:prstGeom>
        </p:spPr>
      </p:pic>
      <p:pic>
        <p:nvPicPr>
          <p:cNvPr id="15" name="Picture 14">
            <a:extLst>
              <a:ext uri="{FF2B5EF4-FFF2-40B4-BE49-F238E27FC236}">
                <a16:creationId xmlns:a16="http://schemas.microsoft.com/office/drawing/2014/main" id="{23D6DEAB-9DC1-394E-BF2E-F12FA1B6228C}"/>
              </a:ext>
            </a:extLst>
          </p:cNvPr>
          <p:cNvPicPr>
            <a:picLocks noChangeAspect="1"/>
          </p:cNvPicPr>
          <p:nvPr/>
        </p:nvPicPr>
        <p:blipFill>
          <a:blip r:embed="rId9"/>
          <a:stretch>
            <a:fillRect/>
          </a:stretch>
        </p:blipFill>
        <p:spPr>
          <a:xfrm>
            <a:off x="502915" y="2289680"/>
            <a:ext cx="1460500" cy="279400"/>
          </a:xfrm>
          <a:prstGeom prst="rect">
            <a:avLst/>
          </a:prstGeom>
        </p:spPr>
      </p:pic>
      <p:sp>
        <p:nvSpPr>
          <p:cNvPr id="16" name="TextBox 15">
            <a:extLst>
              <a:ext uri="{FF2B5EF4-FFF2-40B4-BE49-F238E27FC236}">
                <a16:creationId xmlns:a16="http://schemas.microsoft.com/office/drawing/2014/main" id="{FC74FFCB-2E5D-6546-8E29-2D51870B12D0}"/>
              </a:ext>
            </a:extLst>
          </p:cNvPr>
          <p:cNvSpPr txBox="1"/>
          <p:nvPr/>
        </p:nvSpPr>
        <p:spPr>
          <a:xfrm>
            <a:off x="2409511" y="2212285"/>
            <a:ext cx="2133086" cy="461665"/>
          </a:xfrm>
          <a:prstGeom prst="rect">
            <a:avLst/>
          </a:prstGeom>
          <a:noFill/>
        </p:spPr>
        <p:txBody>
          <a:bodyPr wrap="square" rtlCol="0">
            <a:spAutoFit/>
          </a:bodyPr>
          <a:lstStyle/>
          <a:p>
            <a:r>
              <a:rPr lang="en-US" sz="2400" dirty="0">
                <a:latin typeface="Calibri Light" panose="020F0302020204030204" pitchFamily="34" charset="0"/>
                <a:cs typeface="Calibri Light" panose="020F0302020204030204" pitchFamily="34" charset="0"/>
              </a:rPr>
              <a:t>: a test function</a:t>
            </a:r>
          </a:p>
        </p:txBody>
      </p:sp>
      <p:pic>
        <p:nvPicPr>
          <p:cNvPr id="17" name="Picture 16">
            <a:extLst>
              <a:ext uri="{FF2B5EF4-FFF2-40B4-BE49-F238E27FC236}">
                <a16:creationId xmlns:a16="http://schemas.microsoft.com/office/drawing/2014/main" id="{74746E7C-F512-AD42-90DE-36F1DFD7254D}"/>
              </a:ext>
            </a:extLst>
          </p:cNvPr>
          <p:cNvPicPr>
            <a:picLocks noChangeAspect="1"/>
          </p:cNvPicPr>
          <p:nvPr/>
        </p:nvPicPr>
        <p:blipFill>
          <a:blip r:embed="rId10"/>
          <a:stretch>
            <a:fillRect/>
          </a:stretch>
        </p:blipFill>
        <p:spPr>
          <a:xfrm>
            <a:off x="1817914" y="3546294"/>
            <a:ext cx="1536700" cy="292100"/>
          </a:xfrm>
          <a:prstGeom prst="rect">
            <a:avLst/>
          </a:prstGeom>
        </p:spPr>
      </p:pic>
      <p:pic>
        <p:nvPicPr>
          <p:cNvPr id="18" name="Picture 17">
            <a:extLst>
              <a:ext uri="{FF2B5EF4-FFF2-40B4-BE49-F238E27FC236}">
                <a16:creationId xmlns:a16="http://schemas.microsoft.com/office/drawing/2014/main" id="{75ABFD9C-2E6F-E747-AC77-0738554B1936}"/>
              </a:ext>
            </a:extLst>
          </p:cNvPr>
          <p:cNvPicPr>
            <a:picLocks noChangeAspect="1"/>
          </p:cNvPicPr>
          <p:nvPr/>
        </p:nvPicPr>
        <p:blipFill>
          <a:blip r:embed="rId11"/>
          <a:stretch>
            <a:fillRect/>
          </a:stretch>
        </p:blipFill>
        <p:spPr>
          <a:xfrm>
            <a:off x="1112607" y="4068955"/>
            <a:ext cx="3060700" cy="711200"/>
          </a:xfrm>
          <a:prstGeom prst="rect">
            <a:avLst/>
          </a:prstGeom>
        </p:spPr>
      </p:pic>
      <p:sp>
        <p:nvSpPr>
          <p:cNvPr id="19" name="TextBox 18">
            <a:extLst>
              <a:ext uri="{FF2B5EF4-FFF2-40B4-BE49-F238E27FC236}">
                <a16:creationId xmlns:a16="http://schemas.microsoft.com/office/drawing/2014/main" id="{2FECF2DF-37CC-AD41-9CBA-2507E2F5F944}"/>
              </a:ext>
            </a:extLst>
          </p:cNvPr>
          <p:cNvSpPr txBox="1"/>
          <p:nvPr/>
        </p:nvSpPr>
        <p:spPr>
          <a:xfrm>
            <a:off x="7772870" y="251321"/>
            <a:ext cx="4126377" cy="3139321"/>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solidFill>
              <a:schemeClr val="tx1"/>
            </a:solidFill>
          </a:ln>
        </p:spPr>
        <p:txBody>
          <a:bodyPr wrap="square" rtlCol="0">
            <a:spAutoFit/>
          </a:bodyPr>
          <a:lstStyle/>
          <a:p>
            <a:r>
              <a:rPr lang="en-US" sz="2400" b="1" dirty="0">
                <a:latin typeface="Calibri Light" panose="020F0302020204030204" pitchFamily="34" charset="0"/>
                <a:cs typeface="Calibri Light" panose="020F0302020204030204" pitchFamily="34" charset="0"/>
              </a:rPr>
              <a:t>Cheat sheet</a:t>
            </a:r>
          </a:p>
          <a:p>
            <a:endParaRPr lang="en-US" sz="2400" dirty="0">
              <a:latin typeface="Calibri Light" panose="020F0302020204030204" pitchFamily="34" charset="0"/>
              <a:cs typeface="Calibri Light" panose="020F0302020204030204" pitchFamily="34" charset="0"/>
            </a:endParaRPr>
          </a:p>
          <a:p>
            <a:endParaRPr lang="en-US" sz="2400" dirty="0">
              <a:latin typeface="Calibri Light" panose="020F0302020204030204" pitchFamily="34" charset="0"/>
              <a:cs typeface="Calibri Light" panose="020F0302020204030204" pitchFamily="34" charset="0"/>
            </a:endParaRPr>
          </a:p>
          <a:p>
            <a:endParaRPr lang="en-US" sz="2400" dirty="0">
              <a:latin typeface="Calibri Light" panose="020F0302020204030204" pitchFamily="34" charset="0"/>
              <a:cs typeface="Calibri Light" panose="020F0302020204030204" pitchFamily="34" charset="0"/>
            </a:endParaRPr>
          </a:p>
          <a:p>
            <a:endParaRPr lang="en-US" sz="1200" dirty="0">
              <a:latin typeface="Calibri Light" panose="020F0302020204030204" pitchFamily="34" charset="0"/>
              <a:cs typeface="Calibri Light" panose="020F0302020204030204" pitchFamily="34" charset="0"/>
            </a:endParaRPr>
          </a:p>
          <a:p>
            <a:endParaRPr lang="en-US" sz="2400" dirty="0">
              <a:latin typeface="Calibri Light" panose="020F0302020204030204" pitchFamily="34" charset="0"/>
              <a:cs typeface="Calibri Light" panose="020F0302020204030204" pitchFamily="34" charset="0"/>
            </a:endParaRPr>
          </a:p>
          <a:p>
            <a:endParaRPr lang="en-US" sz="2400" dirty="0">
              <a:latin typeface="Calibri Light" panose="020F0302020204030204" pitchFamily="34" charset="0"/>
              <a:cs typeface="Calibri Light" panose="020F0302020204030204" pitchFamily="34" charset="0"/>
            </a:endParaRPr>
          </a:p>
          <a:p>
            <a:endParaRPr lang="en-US" sz="2400" dirty="0">
              <a:latin typeface="Calibri Light" panose="020F0302020204030204" pitchFamily="34" charset="0"/>
              <a:cs typeface="Calibri Light" panose="020F0302020204030204" pitchFamily="34" charset="0"/>
            </a:endParaRPr>
          </a:p>
          <a:p>
            <a:endParaRPr lang="en-US" dirty="0"/>
          </a:p>
        </p:txBody>
      </p:sp>
      <p:pic>
        <p:nvPicPr>
          <p:cNvPr id="21" name="Picture 20">
            <a:extLst>
              <a:ext uri="{FF2B5EF4-FFF2-40B4-BE49-F238E27FC236}">
                <a16:creationId xmlns:a16="http://schemas.microsoft.com/office/drawing/2014/main" id="{337674D7-CA41-C04E-B5E4-2E05EF05A3A1}"/>
              </a:ext>
            </a:extLst>
          </p:cNvPr>
          <p:cNvPicPr>
            <a:picLocks noChangeAspect="1"/>
          </p:cNvPicPr>
          <p:nvPr/>
        </p:nvPicPr>
        <p:blipFill>
          <a:blip r:embed="rId12"/>
          <a:stretch>
            <a:fillRect/>
          </a:stretch>
        </p:blipFill>
        <p:spPr>
          <a:xfrm>
            <a:off x="9622081" y="1507563"/>
            <a:ext cx="2108200" cy="330200"/>
          </a:xfrm>
          <a:prstGeom prst="rect">
            <a:avLst/>
          </a:prstGeom>
        </p:spPr>
      </p:pic>
      <p:sp>
        <p:nvSpPr>
          <p:cNvPr id="22" name="TextBox 21">
            <a:extLst>
              <a:ext uri="{FF2B5EF4-FFF2-40B4-BE49-F238E27FC236}">
                <a16:creationId xmlns:a16="http://schemas.microsoft.com/office/drawing/2014/main" id="{F52C3B3E-E2DA-894F-A219-36DF4BE34E37}"/>
              </a:ext>
            </a:extLst>
          </p:cNvPr>
          <p:cNvSpPr txBox="1"/>
          <p:nvPr/>
        </p:nvSpPr>
        <p:spPr>
          <a:xfrm>
            <a:off x="5276539" y="3558352"/>
            <a:ext cx="6633032" cy="2585323"/>
          </a:xfrm>
          <a:prstGeom prst="rect">
            <a:avLst/>
          </a:prstGeom>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a:solidFill>
              <a:schemeClr val="tx1"/>
            </a:solidFill>
          </a:ln>
        </p:spPr>
        <p:txBody>
          <a:bodyPr wrap="square" rtlCol="0">
            <a:spAutoFit/>
          </a:bodyPr>
          <a:lstStyle/>
          <a:p>
            <a:r>
              <a:rPr lang="en-US" sz="2400" b="1" dirty="0">
                <a:latin typeface="Calibri Light" panose="020F0302020204030204" pitchFamily="34" charset="0"/>
                <a:cs typeface="Calibri Light" panose="020F0302020204030204" pitchFamily="34" charset="0"/>
              </a:rPr>
              <a:t>Work sheet</a:t>
            </a:r>
            <a:endParaRPr lang="en-US" sz="2400" dirty="0">
              <a:latin typeface="Calibri Light" panose="020F0302020204030204" pitchFamily="34" charset="0"/>
              <a:cs typeface="Calibri Light" panose="020F0302020204030204" pitchFamily="34" charset="0"/>
            </a:endParaRPr>
          </a:p>
          <a:p>
            <a:r>
              <a:rPr lang="en-US" sz="2400" dirty="0">
                <a:latin typeface="Calibri Light" panose="020F0302020204030204" pitchFamily="34" charset="0"/>
                <a:cs typeface="Calibri Light" panose="020F0302020204030204" pitchFamily="34" charset="0"/>
              </a:rPr>
              <a:t>Set </a:t>
            </a:r>
          </a:p>
          <a:p>
            <a:endParaRPr lang="en-US" sz="2400" dirty="0">
              <a:latin typeface="Calibri Light" panose="020F0302020204030204" pitchFamily="34" charset="0"/>
              <a:cs typeface="Calibri Light" panose="020F0302020204030204" pitchFamily="34" charset="0"/>
            </a:endParaRPr>
          </a:p>
          <a:p>
            <a:endParaRPr lang="en-US" sz="2400" dirty="0">
              <a:latin typeface="Calibri Light" panose="020F0302020204030204" pitchFamily="34" charset="0"/>
              <a:cs typeface="Calibri Light" panose="020F0302020204030204" pitchFamily="34" charset="0"/>
            </a:endParaRPr>
          </a:p>
          <a:p>
            <a:endParaRPr lang="en-US" sz="2400" dirty="0">
              <a:latin typeface="Calibri Light" panose="020F0302020204030204" pitchFamily="34" charset="0"/>
              <a:cs typeface="Calibri Light" panose="020F0302020204030204" pitchFamily="34" charset="0"/>
            </a:endParaRPr>
          </a:p>
          <a:p>
            <a:endParaRPr lang="en-US" sz="2400" dirty="0">
              <a:latin typeface="Calibri Light" panose="020F0302020204030204" pitchFamily="34" charset="0"/>
              <a:cs typeface="Calibri Light" panose="020F0302020204030204" pitchFamily="34" charset="0"/>
            </a:endParaRPr>
          </a:p>
          <a:p>
            <a:endParaRPr lang="en-US" dirty="0"/>
          </a:p>
        </p:txBody>
      </p:sp>
      <p:pic>
        <p:nvPicPr>
          <p:cNvPr id="23" name="Picture 22">
            <a:extLst>
              <a:ext uri="{FF2B5EF4-FFF2-40B4-BE49-F238E27FC236}">
                <a16:creationId xmlns:a16="http://schemas.microsoft.com/office/drawing/2014/main" id="{0299344B-BFC7-D142-93E5-1955DE29416A}"/>
              </a:ext>
            </a:extLst>
          </p:cNvPr>
          <p:cNvPicPr>
            <a:picLocks noChangeAspect="1"/>
          </p:cNvPicPr>
          <p:nvPr/>
        </p:nvPicPr>
        <p:blipFill>
          <a:blip r:embed="rId13"/>
          <a:stretch>
            <a:fillRect/>
          </a:stretch>
        </p:blipFill>
        <p:spPr>
          <a:xfrm>
            <a:off x="5872289" y="3992046"/>
            <a:ext cx="1892300" cy="317500"/>
          </a:xfrm>
          <a:prstGeom prst="rect">
            <a:avLst/>
          </a:prstGeom>
        </p:spPr>
      </p:pic>
      <p:pic>
        <p:nvPicPr>
          <p:cNvPr id="25" name="Picture 24">
            <a:extLst>
              <a:ext uri="{FF2B5EF4-FFF2-40B4-BE49-F238E27FC236}">
                <a16:creationId xmlns:a16="http://schemas.microsoft.com/office/drawing/2014/main" id="{02D26173-BBD4-634C-871F-03BF275AD83A}"/>
              </a:ext>
            </a:extLst>
          </p:cNvPr>
          <p:cNvPicPr>
            <a:picLocks noChangeAspect="1"/>
          </p:cNvPicPr>
          <p:nvPr/>
        </p:nvPicPr>
        <p:blipFill>
          <a:blip r:embed="rId14"/>
          <a:stretch>
            <a:fillRect/>
          </a:stretch>
        </p:blipFill>
        <p:spPr>
          <a:xfrm>
            <a:off x="5605330" y="4387640"/>
            <a:ext cx="6184900" cy="711200"/>
          </a:xfrm>
          <a:prstGeom prst="rect">
            <a:avLst/>
          </a:prstGeom>
        </p:spPr>
      </p:pic>
      <p:sp>
        <p:nvSpPr>
          <p:cNvPr id="4" name="Rounded Rectangle 3">
            <a:extLst>
              <a:ext uri="{FF2B5EF4-FFF2-40B4-BE49-F238E27FC236}">
                <a16:creationId xmlns:a16="http://schemas.microsoft.com/office/drawing/2014/main" id="{6C881182-FA9B-3F41-8DB5-530941305E81}"/>
              </a:ext>
            </a:extLst>
          </p:cNvPr>
          <p:cNvSpPr/>
          <p:nvPr/>
        </p:nvSpPr>
        <p:spPr bwMode="auto">
          <a:xfrm>
            <a:off x="931390" y="3971446"/>
            <a:ext cx="1790700" cy="914400"/>
          </a:xfrm>
          <a:prstGeom prst="roundRect">
            <a:avLst/>
          </a:prstGeom>
          <a:noFill/>
          <a:ln>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cxnSp>
        <p:nvCxnSpPr>
          <p:cNvPr id="6" name="Curved Connector 5">
            <a:extLst>
              <a:ext uri="{FF2B5EF4-FFF2-40B4-BE49-F238E27FC236}">
                <a16:creationId xmlns:a16="http://schemas.microsoft.com/office/drawing/2014/main" id="{8C5B7381-2D9F-E843-BA10-48D7BA33CC2E}"/>
              </a:ext>
            </a:extLst>
          </p:cNvPr>
          <p:cNvCxnSpPr>
            <a:cxnSpLocks/>
            <a:stCxn id="4" idx="0"/>
          </p:cNvCxnSpPr>
          <p:nvPr/>
        </p:nvCxnSpPr>
        <p:spPr>
          <a:xfrm rot="16200000" flipH="1">
            <a:off x="3197589" y="2600596"/>
            <a:ext cx="783049" cy="3524749"/>
          </a:xfrm>
          <a:prstGeom prst="curvedConnector4">
            <a:avLst>
              <a:gd name="adj1" fmla="val -6222"/>
              <a:gd name="adj2" fmla="val 72057"/>
            </a:avLst>
          </a:prstGeom>
          <a:ln w="28575" cmpd="sng">
            <a:solidFill>
              <a:schemeClr val="tx1"/>
            </a:solidFill>
            <a:prstDash val="dash"/>
            <a:tailEnd type="triangle" w="lg" len="lg"/>
          </a:ln>
          <a:effectLst/>
        </p:spPr>
        <p:style>
          <a:lnRef idx="2">
            <a:schemeClr val="accent1"/>
          </a:lnRef>
          <a:fillRef idx="0">
            <a:schemeClr val="accent1"/>
          </a:fillRef>
          <a:effectRef idx="1">
            <a:schemeClr val="accent1"/>
          </a:effectRef>
          <a:fontRef idx="minor">
            <a:schemeClr val="tx1"/>
          </a:fontRef>
        </p:style>
      </p:cxnSp>
      <p:sp>
        <p:nvSpPr>
          <p:cNvPr id="34" name="Rounded Rectangle 33">
            <a:extLst>
              <a:ext uri="{FF2B5EF4-FFF2-40B4-BE49-F238E27FC236}">
                <a16:creationId xmlns:a16="http://schemas.microsoft.com/office/drawing/2014/main" id="{885A9D2C-1D1D-1543-969B-450C53F91B9F}"/>
              </a:ext>
            </a:extLst>
          </p:cNvPr>
          <p:cNvSpPr/>
          <p:nvPr/>
        </p:nvSpPr>
        <p:spPr bwMode="auto">
          <a:xfrm>
            <a:off x="9708061" y="4256060"/>
            <a:ext cx="2156540" cy="914400"/>
          </a:xfrm>
          <a:prstGeom prst="roundRect">
            <a:avLst/>
          </a:prstGeom>
          <a:noFill/>
          <a:ln>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pic>
        <p:nvPicPr>
          <p:cNvPr id="35" name="Picture 34">
            <a:extLst>
              <a:ext uri="{FF2B5EF4-FFF2-40B4-BE49-F238E27FC236}">
                <a16:creationId xmlns:a16="http://schemas.microsoft.com/office/drawing/2014/main" id="{60F12CB9-F8E8-7948-A2CB-D0FC27CDD961}"/>
              </a:ext>
            </a:extLst>
          </p:cNvPr>
          <p:cNvPicPr>
            <a:picLocks noChangeAspect="1"/>
          </p:cNvPicPr>
          <p:nvPr/>
        </p:nvPicPr>
        <p:blipFill>
          <a:blip r:embed="rId15"/>
          <a:stretch>
            <a:fillRect/>
          </a:stretch>
        </p:blipFill>
        <p:spPr>
          <a:xfrm>
            <a:off x="8037853" y="2458107"/>
            <a:ext cx="3721100" cy="711200"/>
          </a:xfrm>
          <a:prstGeom prst="rect">
            <a:avLst/>
          </a:prstGeom>
        </p:spPr>
      </p:pic>
      <p:sp>
        <p:nvSpPr>
          <p:cNvPr id="36" name="Rounded Rectangle 35">
            <a:extLst>
              <a:ext uri="{FF2B5EF4-FFF2-40B4-BE49-F238E27FC236}">
                <a16:creationId xmlns:a16="http://schemas.microsoft.com/office/drawing/2014/main" id="{B7FE2B6F-37E8-C14F-8581-A30CE4F890D8}"/>
              </a:ext>
            </a:extLst>
          </p:cNvPr>
          <p:cNvSpPr/>
          <p:nvPr/>
        </p:nvSpPr>
        <p:spPr bwMode="auto">
          <a:xfrm>
            <a:off x="9435779" y="5201219"/>
            <a:ext cx="1820055" cy="830780"/>
          </a:xfrm>
          <a:prstGeom prst="roundRect">
            <a:avLst/>
          </a:prstGeom>
          <a:noFill/>
          <a:ln>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pic>
        <p:nvPicPr>
          <p:cNvPr id="37" name="Picture 36">
            <a:extLst>
              <a:ext uri="{FF2B5EF4-FFF2-40B4-BE49-F238E27FC236}">
                <a16:creationId xmlns:a16="http://schemas.microsoft.com/office/drawing/2014/main" id="{18EB95CA-AFFE-884F-B1D4-1FD4B96E8C1C}"/>
              </a:ext>
            </a:extLst>
          </p:cNvPr>
          <p:cNvPicPr>
            <a:picLocks noChangeAspect="1"/>
          </p:cNvPicPr>
          <p:nvPr/>
        </p:nvPicPr>
        <p:blipFill>
          <a:blip r:embed="rId16"/>
          <a:stretch>
            <a:fillRect/>
          </a:stretch>
        </p:blipFill>
        <p:spPr>
          <a:xfrm>
            <a:off x="1103600" y="5248463"/>
            <a:ext cx="3048000" cy="711200"/>
          </a:xfrm>
          <a:prstGeom prst="rect">
            <a:avLst/>
          </a:prstGeom>
        </p:spPr>
      </p:pic>
      <p:sp>
        <p:nvSpPr>
          <p:cNvPr id="38" name="Rounded Rectangle 37">
            <a:extLst>
              <a:ext uri="{FF2B5EF4-FFF2-40B4-BE49-F238E27FC236}">
                <a16:creationId xmlns:a16="http://schemas.microsoft.com/office/drawing/2014/main" id="{57FCCA94-FA3B-714E-90C7-12D3C06BA221}"/>
              </a:ext>
            </a:extLst>
          </p:cNvPr>
          <p:cNvSpPr/>
          <p:nvPr/>
        </p:nvSpPr>
        <p:spPr bwMode="auto">
          <a:xfrm>
            <a:off x="931390" y="5140829"/>
            <a:ext cx="1790700" cy="914400"/>
          </a:xfrm>
          <a:prstGeom prst="roundRect">
            <a:avLst/>
          </a:prstGeom>
          <a:noFill/>
          <a:ln>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39" name="Down Arrow 38">
            <a:extLst>
              <a:ext uri="{FF2B5EF4-FFF2-40B4-BE49-F238E27FC236}">
                <a16:creationId xmlns:a16="http://schemas.microsoft.com/office/drawing/2014/main" id="{C6A16967-6331-574E-99A6-899DCEF01EAE}"/>
              </a:ext>
            </a:extLst>
          </p:cNvPr>
          <p:cNvSpPr/>
          <p:nvPr/>
        </p:nvSpPr>
        <p:spPr bwMode="auto">
          <a:xfrm>
            <a:off x="1584423" y="4901318"/>
            <a:ext cx="484632" cy="267639"/>
          </a:xfrm>
          <a:prstGeom prst="downArrow">
            <a:avLst/>
          </a:prstGeom>
          <a:solidFill>
            <a:schemeClr val="tx1"/>
          </a:soli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40" name="TextBox 39">
            <a:extLst>
              <a:ext uri="{FF2B5EF4-FFF2-40B4-BE49-F238E27FC236}">
                <a16:creationId xmlns:a16="http://schemas.microsoft.com/office/drawing/2014/main" id="{B11CFC6C-7DC7-B649-854E-1F0B364B3244}"/>
              </a:ext>
            </a:extLst>
          </p:cNvPr>
          <p:cNvSpPr txBox="1"/>
          <p:nvPr/>
        </p:nvSpPr>
        <p:spPr>
          <a:xfrm>
            <a:off x="7783514" y="984046"/>
            <a:ext cx="2761671" cy="461665"/>
          </a:xfrm>
          <a:prstGeom prst="rect">
            <a:avLst/>
          </a:prstGeom>
          <a:noFill/>
        </p:spPr>
        <p:txBody>
          <a:bodyPr wrap="square" rtlCol="0">
            <a:spAutoFit/>
          </a:bodyPr>
          <a:lstStyle/>
          <a:p>
            <a:r>
              <a:rPr lang="en-US" sz="2400" dirty="0">
                <a:latin typeface="Calibri Light" panose="020F0302020204030204" pitchFamily="34" charset="0"/>
                <a:cs typeface="Calibri Light" panose="020F0302020204030204" pitchFamily="34" charset="0"/>
              </a:rPr>
              <a:t>1.  Product rule:</a:t>
            </a:r>
          </a:p>
        </p:txBody>
      </p:sp>
      <p:sp>
        <p:nvSpPr>
          <p:cNvPr id="41" name="TextBox 40">
            <a:extLst>
              <a:ext uri="{FF2B5EF4-FFF2-40B4-BE49-F238E27FC236}">
                <a16:creationId xmlns:a16="http://schemas.microsoft.com/office/drawing/2014/main" id="{E0D4072E-4FBB-9B46-979B-E5DE2A91FC4E}"/>
              </a:ext>
            </a:extLst>
          </p:cNvPr>
          <p:cNvSpPr txBox="1"/>
          <p:nvPr/>
        </p:nvSpPr>
        <p:spPr>
          <a:xfrm>
            <a:off x="7783514" y="1956333"/>
            <a:ext cx="3449342" cy="461665"/>
          </a:xfrm>
          <a:prstGeom prst="rect">
            <a:avLst/>
          </a:prstGeom>
          <a:noFill/>
        </p:spPr>
        <p:txBody>
          <a:bodyPr wrap="square" rtlCol="0">
            <a:spAutoFit/>
          </a:bodyPr>
          <a:lstStyle/>
          <a:p>
            <a:r>
              <a:rPr lang="en-US" sz="2400" dirty="0">
                <a:latin typeface="Calibri Light" panose="020F0302020204030204" pitchFamily="34" charset="0"/>
                <a:cs typeface="Calibri Light" panose="020F0302020204030204" pitchFamily="34" charset="0"/>
              </a:rPr>
              <a:t>2.  Divergence theorem:</a:t>
            </a:r>
          </a:p>
        </p:txBody>
      </p:sp>
      <p:pic>
        <p:nvPicPr>
          <p:cNvPr id="5" name="Picture 4">
            <a:extLst>
              <a:ext uri="{FF2B5EF4-FFF2-40B4-BE49-F238E27FC236}">
                <a16:creationId xmlns:a16="http://schemas.microsoft.com/office/drawing/2014/main" id="{1B13AD10-1DEF-BC4D-8AEC-DAE64242A904}"/>
              </a:ext>
            </a:extLst>
          </p:cNvPr>
          <p:cNvPicPr>
            <a:picLocks noChangeAspect="1"/>
          </p:cNvPicPr>
          <p:nvPr/>
        </p:nvPicPr>
        <p:blipFill>
          <a:blip r:embed="rId17"/>
          <a:stretch>
            <a:fillRect/>
          </a:stretch>
        </p:blipFill>
        <p:spPr>
          <a:xfrm>
            <a:off x="7269031" y="5251750"/>
            <a:ext cx="2095500" cy="711200"/>
          </a:xfrm>
          <a:prstGeom prst="rect">
            <a:avLst/>
          </a:prstGeom>
        </p:spPr>
      </p:pic>
      <p:pic>
        <p:nvPicPr>
          <p:cNvPr id="11" name="Picture 10">
            <a:extLst>
              <a:ext uri="{FF2B5EF4-FFF2-40B4-BE49-F238E27FC236}">
                <a16:creationId xmlns:a16="http://schemas.microsoft.com/office/drawing/2014/main" id="{69714D5A-DC02-3A45-BC6D-FED37F54C42F}"/>
              </a:ext>
            </a:extLst>
          </p:cNvPr>
          <p:cNvPicPr>
            <a:picLocks noChangeAspect="1"/>
          </p:cNvPicPr>
          <p:nvPr/>
        </p:nvPicPr>
        <p:blipFill>
          <a:blip r:embed="rId18"/>
          <a:stretch>
            <a:fillRect/>
          </a:stretch>
        </p:blipFill>
        <p:spPr>
          <a:xfrm>
            <a:off x="9555664" y="5251068"/>
            <a:ext cx="1562100" cy="711200"/>
          </a:xfrm>
          <a:prstGeom prst="rect">
            <a:avLst/>
          </a:prstGeom>
        </p:spPr>
      </p:pic>
    </p:spTree>
    <p:extLst>
      <p:ext uri="{BB962C8B-B14F-4D97-AF65-F5344CB8AC3E}">
        <p14:creationId xmlns:p14="http://schemas.microsoft.com/office/powerpoint/2010/main" val="2259990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2"/>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6"/>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25"/>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34"/>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41"/>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35"/>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5"/>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36"/>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36"/>
                                        </p:tgtEl>
                                        <p:attrNameLst>
                                          <p:attrName>style.visibility</p:attrName>
                                        </p:attrNameLst>
                                      </p:cBhvr>
                                      <p:to>
                                        <p:strVal val="hidden"/>
                                      </p:to>
                                    </p:set>
                                  </p:childTnLst>
                                </p:cTn>
                              </p:par>
                              <p:par>
                                <p:cTn id="85" presetID="1" presetClass="exit" presetSubtype="0" fill="hold" nodeType="withEffect">
                                  <p:stCondLst>
                                    <p:cond delay="0"/>
                                  </p:stCondLst>
                                  <p:childTnLst>
                                    <p:set>
                                      <p:cBhvr>
                                        <p:cTn id="86" dur="1" fill="hold">
                                          <p:stCondLst>
                                            <p:cond delay="0"/>
                                          </p:stCondLst>
                                        </p:cTn>
                                        <p:tgtEl>
                                          <p:spTgt spid="11"/>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38"/>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37"/>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p:bldP spid="16" grpId="0"/>
      <p:bldP spid="19" grpId="0" animBg="1"/>
      <p:bldP spid="22" grpId="0" animBg="1"/>
      <p:bldP spid="4" grpId="0" animBg="1"/>
      <p:bldP spid="34" grpId="0" animBg="1"/>
      <p:bldP spid="36" grpId="0" animBg="1"/>
      <p:bldP spid="36" grpId="1" animBg="1"/>
      <p:bldP spid="38" grpId="0" animBg="1"/>
      <p:bldP spid="39" grpId="0" animBg="1"/>
      <p:bldP spid="40" grpId="0"/>
      <p:bldP spid="4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52B2D622-F188-6249-A6D6-1EEE0DCD6404}"/>
              </a:ext>
            </a:extLst>
          </p:cNvPr>
          <p:cNvSpPr/>
          <p:nvPr/>
        </p:nvSpPr>
        <p:spPr bwMode="auto">
          <a:xfrm>
            <a:off x="5444426" y="0"/>
            <a:ext cx="6747574" cy="6385810"/>
          </a:xfrm>
          <a:prstGeom prst="rect">
            <a:avLst/>
          </a:prstGeom>
          <a:gradFill flip="none" rotWithShape="1">
            <a:gsLst>
              <a:gs pos="0">
                <a:schemeClr val="bg1">
                  <a:lumMod val="65000"/>
                  <a:tint val="66000"/>
                  <a:satMod val="160000"/>
                </a:schemeClr>
              </a:gs>
              <a:gs pos="50000">
                <a:schemeClr val="bg1">
                  <a:lumMod val="65000"/>
                  <a:tint val="44500"/>
                  <a:satMod val="160000"/>
                </a:schemeClr>
              </a:gs>
              <a:gs pos="100000">
                <a:schemeClr val="bg1">
                  <a:lumMod val="65000"/>
                  <a:tint val="23500"/>
                  <a:satMod val="160000"/>
                </a:schemeClr>
              </a:gs>
            </a:gsLst>
            <a:lin ang="16200000" scaled="1"/>
            <a:tileRect/>
          </a:gra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19" name="TextBox 18">
            <a:extLst>
              <a:ext uri="{FF2B5EF4-FFF2-40B4-BE49-F238E27FC236}">
                <a16:creationId xmlns:a16="http://schemas.microsoft.com/office/drawing/2014/main" id="{FF6090E3-ADE3-4A45-9698-384BFC824192}"/>
              </a:ext>
            </a:extLst>
          </p:cNvPr>
          <p:cNvSpPr txBox="1"/>
          <p:nvPr/>
        </p:nvSpPr>
        <p:spPr>
          <a:xfrm>
            <a:off x="448817" y="3387843"/>
            <a:ext cx="4995609"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Light" panose="020F0302020204030204" pitchFamily="34" charset="0"/>
                <a:cs typeface="Calibri Light" panose="020F0302020204030204" pitchFamily="34" charset="0"/>
              </a:rPr>
              <a:t>       no requirement on integrability</a:t>
            </a:r>
          </a:p>
        </p:txBody>
      </p:sp>
      <p:pic>
        <p:nvPicPr>
          <p:cNvPr id="3" name="Picture 2">
            <a:extLst>
              <a:ext uri="{FF2B5EF4-FFF2-40B4-BE49-F238E27FC236}">
                <a16:creationId xmlns:a16="http://schemas.microsoft.com/office/drawing/2014/main" id="{3661C8A2-256B-054A-A88D-FFCB6DA75FD7}"/>
              </a:ext>
            </a:extLst>
          </p:cNvPr>
          <p:cNvPicPr>
            <a:picLocks noChangeAspect="1"/>
          </p:cNvPicPr>
          <p:nvPr/>
        </p:nvPicPr>
        <p:blipFill>
          <a:blip r:embed="rId3"/>
          <a:stretch>
            <a:fillRect/>
          </a:stretch>
        </p:blipFill>
        <p:spPr>
          <a:xfrm>
            <a:off x="7180288" y="1279922"/>
            <a:ext cx="3048000" cy="711200"/>
          </a:xfrm>
          <a:prstGeom prst="rect">
            <a:avLst/>
          </a:prstGeom>
        </p:spPr>
      </p:pic>
      <p:pic>
        <p:nvPicPr>
          <p:cNvPr id="4" name="Picture 3">
            <a:extLst>
              <a:ext uri="{FF2B5EF4-FFF2-40B4-BE49-F238E27FC236}">
                <a16:creationId xmlns:a16="http://schemas.microsoft.com/office/drawing/2014/main" id="{4FA96E8B-2FCF-0945-8CAD-9902FCB1C2CF}"/>
              </a:ext>
            </a:extLst>
          </p:cNvPr>
          <p:cNvPicPr>
            <a:picLocks noChangeAspect="1"/>
          </p:cNvPicPr>
          <p:nvPr/>
        </p:nvPicPr>
        <p:blipFill>
          <a:blip r:embed="rId4"/>
          <a:stretch>
            <a:fillRect/>
          </a:stretch>
        </p:blipFill>
        <p:spPr>
          <a:xfrm>
            <a:off x="2116605" y="1494816"/>
            <a:ext cx="1219200" cy="292100"/>
          </a:xfrm>
          <a:prstGeom prst="rect">
            <a:avLst/>
          </a:prstGeom>
        </p:spPr>
      </p:pic>
      <p:sp>
        <p:nvSpPr>
          <p:cNvPr id="5" name="TextBox 4">
            <a:extLst>
              <a:ext uri="{FF2B5EF4-FFF2-40B4-BE49-F238E27FC236}">
                <a16:creationId xmlns:a16="http://schemas.microsoft.com/office/drawing/2014/main" id="{7C5D1C0E-2358-8049-AA26-2C6CB6C37327}"/>
              </a:ext>
            </a:extLst>
          </p:cNvPr>
          <p:cNvSpPr txBox="1"/>
          <p:nvPr/>
        </p:nvSpPr>
        <p:spPr>
          <a:xfrm>
            <a:off x="7899424" y="2156174"/>
            <a:ext cx="1607853" cy="461665"/>
          </a:xfrm>
          <a:prstGeom prst="rect">
            <a:avLst/>
          </a:prstGeom>
          <a:noFill/>
        </p:spPr>
        <p:txBody>
          <a:bodyPr wrap="square" rtlCol="0">
            <a:spAutoFit/>
          </a:bodyPr>
          <a:lstStyle/>
          <a:p>
            <a:pPr algn="ctr"/>
            <a:r>
              <a:rPr lang="en-US" sz="2400" b="1" dirty="0">
                <a:latin typeface="Calibri Light" panose="020F0302020204030204" pitchFamily="34" charset="0"/>
                <a:cs typeface="Calibri Light" panose="020F0302020204030204" pitchFamily="34" charset="0"/>
              </a:rPr>
              <a:t>weak form</a:t>
            </a:r>
          </a:p>
        </p:txBody>
      </p:sp>
      <p:sp>
        <p:nvSpPr>
          <p:cNvPr id="6" name="TextBox 5">
            <a:extLst>
              <a:ext uri="{FF2B5EF4-FFF2-40B4-BE49-F238E27FC236}">
                <a16:creationId xmlns:a16="http://schemas.microsoft.com/office/drawing/2014/main" id="{93655C76-9B6C-9843-A340-ED4CB068FA1F}"/>
              </a:ext>
            </a:extLst>
          </p:cNvPr>
          <p:cNvSpPr txBox="1"/>
          <p:nvPr/>
        </p:nvSpPr>
        <p:spPr>
          <a:xfrm>
            <a:off x="1861772" y="2161518"/>
            <a:ext cx="1728865" cy="461665"/>
          </a:xfrm>
          <a:prstGeom prst="rect">
            <a:avLst/>
          </a:prstGeom>
          <a:noFill/>
        </p:spPr>
        <p:txBody>
          <a:bodyPr wrap="square" rtlCol="0">
            <a:spAutoFit/>
          </a:bodyPr>
          <a:lstStyle/>
          <a:p>
            <a:pPr algn="ctr"/>
            <a:r>
              <a:rPr lang="en-US" sz="2400" b="1" dirty="0">
                <a:latin typeface="Calibri Light" panose="020F0302020204030204" pitchFamily="34" charset="0"/>
                <a:cs typeface="Calibri Light" panose="020F0302020204030204" pitchFamily="34" charset="0"/>
              </a:rPr>
              <a:t>strong form</a:t>
            </a:r>
          </a:p>
        </p:txBody>
      </p:sp>
      <p:sp>
        <p:nvSpPr>
          <p:cNvPr id="7" name="TextBox 6">
            <a:extLst>
              <a:ext uri="{FF2B5EF4-FFF2-40B4-BE49-F238E27FC236}">
                <a16:creationId xmlns:a16="http://schemas.microsoft.com/office/drawing/2014/main" id="{6BD70681-55F2-124C-A7B5-3BF08F6C0EBE}"/>
              </a:ext>
            </a:extLst>
          </p:cNvPr>
          <p:cNvSpPr txBox="1"/>
          <p:nvPr/>
        </p:nvSpPr>
        <p:spPr>
          <a:xfrm>
            <a:off x="5633537" y="3382499"/>
            <a:ext cx="5474182"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Light" panose="020F0302020204030204" pitchFamily="34" charset="0"/>
                <a:cs typeface="Calibri Light" panose="020F0302020204030204" pitchFamily="34" charset="0"/>
              </a:rPr>
              <a:t>       first derivative must be integrable:</a:t>
            </a:r>
          </a:p>
        </p:txBody>
      </p:sp>
      <p:pic>
        <p:nvPicPr>
          <p:cNvPr id="8" name="Picture 7">
            <a:extLst>
              <a:ext uri="{FF2B5EF4-FFF2-40B4-BE49-F238E27FC236}">
                <a16:creationId xmlns:a16="http://schemas.microsoft.com/office/drawing/2014/main" id="{3E8B5A39-2C1D-8E4C-8DDC-966BC8C0F98E}"/>
              </a:ext>
            </a:extLst>
          </p:cNvPr>
          <p:cNvPicPr>
            <a:picLocks noChangeAspect="1"/>
          </p:cNvPicPr>
          <p:nvPr/>
        </p:nvPicPr>
        <p:blipFill>
          <a:blip r:embed="rId5"/>
          <a:stretch>
            <a:fillRect/>
          </a:stretch>
        </p:blipFill>
        <p:spPr>
          <a:xfrm>
            <a:off x="806580" y="3568785"/>
            <a:ext cx="457200" cy="203200"/>
          </a:xfrm>
          <a:prstGeom prst="rect">
            <a:avLst/>
          </a:prstGeom>
        </p:spPr>
      </p:pic>
      <p:sp>
        <p:nvSpPr>
          <p:cNvPr id="9" name="TextBox 8">
            <a:extLst>
              <a:ext uri="{FF2B5EF4-FFF2-40B4-BE49-F238E27FC236}">
                <a16:creationId xmlns:a16="http://schemas.microsoft.com/office/drawing/2014/main" id="{0B1C6BBD-708C-BD4F-801A-EC03612AA9F5}"/>
              </a:ext>
            </a:extLst>
          </p:cNvPr>
          <p:cNvSpPr txBox="1"/>
          <p:nvPr/>
        </p:nvSpPr>
        <p:spPr>
          <a:xfrm>
            <a:off x="5648527" y="3930403"/>
            <a:ext cx="5474182"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Light" panose="020F0302020204030204" pitchFamily="34" charset="0"/>
                <a:cs typeface="Calibri Light" panose="020F0302020204030204" pitchFamily="34" charset="0"/>
              </a:rPr>
              <a:t>    needs to be integrable:</a:t>
            </a:r>
          </a:p>
        </p:txBody>
      </p:sp>
      <p:pic>
        <p:nvPicPr>
          <p:cNvPr id="10" name="Picture 9">
            <a:extLst>
              <a:ext uri="{FF2B5EF4-FFF2-40B4-BE49-F238E27FC236}">
                <a16:creationId xmlns:a16="http://schemas.microsoft.com/office/drawing/2014/main" id="{96406530-26C6-5442-B38D-F7721674DDB2}"/>
              </a:ext>
            </a:extLst>
          </p:cNvPr>
          <p:cNvPicPr>
            <a:picLocks noChangeAspect="1"/>
          </p:cNvPicPr>
          <p:nvPr/>
        </p:nvPicPr>
        <p:blipFill>
          <a:blip r:embed="rId6"/>
          <a:stretch>
            <a:fillRect/>
          </a:stretch>
        </p:blipFill>
        <p:spPr>
          <a:xfrm>
            <a:off x="6041590" y="4048747"/>
            <a:ext cx="165100" cy="279400"/>
          </a:xfrm>
          <a:prstGeom prst="rect">
            <a:avLst/>
          </a:prstGeom>
        </p:spPr>
      </p:pic>
      <p:pic>
        <p:nvPicPr>
          <p:cNvPr id="11" name="Picture 10">
            <a:extLst>
              <a:ext uri="{FF2B5EF4-FFF2-40B4-BE49-F238E27FC236}">
                <a16:creationId xmlns:a16="http://schemas.microsoft.com/office/drawing/2014/main" id="{F84B2895-0E82-7445-A550-A04F6D1E1C7F}"/>
              </a:ext>
            </a:extLst>
          </p:cNvPr>
          <p:cNvPicPr>
            <a:picLocks noChangeAspect="1"/>
          </p:cNvPicPr>
          <p:nvPr/>
        </p:nvPicPr>
        <p:blipFill>
          <a:blip r:embed="rId7"/>
          <a:stretch>
            <a:fillRect/>
          </a:stretch>
        </p:blipFill>
        <p:spPr>
          <a:xfrm>
            <a:off x="10807919" y="3426891"/>
            <a:ext cx="1219200" cy="342900"/>
          </a:xfrm>
          <a:prstGeom prst="rect">
            <a:avLst/>
          </a:prstGeom>
        </p:spPr>
      </p:pic>
      <p:pic>
        <p:nvPicPr>
          <p:cNvPr id="12" name="Picture 11">
            <a:extLst>
              <a:ext uri="{FF2B5EF4-FFF2-40B4-BE49-F238E27FC236}">
                <a16:creationId xmlns:a16="http://schemas.microsoft.com/office/drawing/2014/main" id="{390EB36E-D781-4B49-9B9D-E35380A3512E}"/>
              </a:ext>
            </a:extLst>
          </p:cNvPr>
          <p:cNvPicPr>
            <a:picLocks noChangeAspect="1"/>
          </p:cNvPicPr>
          <p:nvPr/>
        </p:nvPicPr>
        <p:blipFill>
          <a:blip r:embed="rId8"/>
          <a:stretch>
            <a:fillRect/>
          </a:stretch>
        </p:blipFill>
        <p:spPr>
          <a:xfrm>
            <a:off x="9241304" y="3987017"/>
            <a:ext cx="863600" cy="342900"/>
          </a:xfrm>
          <a:prstGeom prst="rect">
            <a:avLst/>
          </a:prstGeom>
        </p:spPr>
      </p:pic>
      <p:sp>
        <p:nvSpPr>
          <p:cNvPr id="13" name="TextBox 12">
            <a:extLst>
              <a:ext uri="{FF2B5EF4-FFF2-40B4-BE49-F238E27FC236}">
                <a16:creationId xmlns:a16="http://schemas.microsoft.com/office/drawing/2014/main" id="{C44A5CDE-58AD-0E44-847A-5C2E6D5E2E26}"/>
              </a:ext>
            </a:extLst>
          </p:cNvPr>
          <p:cNvSpPr txBox="1"/>
          <p:nvPr/>
        </p:nvSpPr>
        <p:spPr>
          <a:xfrm>
            <a:off x="456866" y="2816320"/>
            <a:ext cx="4508695"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Light" panose="020F0302020204030204" pitchFamily="34" charset="0"/>
                <a:cs typeface="Calibri Light" panose="020F0302020204030204" pitchFamily="34" charset="0"/>
              </a:rPr>
              <a:t>    second derivative must exist</a:t>
            </a:r>
          </a:p>
        </p:txBody>
      </p:sp>
      <p:pic>
        <p:nvPicPr>
          <p:cNvPr id="14" name="Picture 13">
            <a:extLst>
              <a:ext uri="{FF2B5EF4-FFF2-40B4-BE49-F238E27FC236}">
                <a16:creationId xmlns:a16="http://schemas.microsoft.com/office/drawing/2014/main" id="{6CCDB769-6856-E54C-A816-780E586F657F}"/>
              </a:ext>
            </a:extLst>
          </p:cNvPr>
          <p:cNvPicPr>
            <a:picLocks noChangeAspect="1"/>
          </p:cNvPicPr>
          <p:nvPr/>
        </p:nvPicPr>
        <p:blipFill>
          <a:blip r:embed="rId9"/>
          <a:stretch>
            <a:fillRect/>
          </a:stretch>
        </p:blipFill>
        <p:spPr>
          <a:xfrm>
            <a:off x="855090" y="3013097"/>
            <a:ext cx="165100" cy="139700"/>
          </a:xfrm>
          <a:prstGeom prst="rect">
            <a:avLst/>
          </a:prstGeom>
        </p:spPr>
      </p:pic>
      <p:sp>
        <p:nvSpPr>
          <p:cNvPr id="15" name="TextBox 14">
            <a:extLst>
              <a:ext uri="{FF2B5EF4-FFF2-40B4-BE49-F238E27FC236}">
                <a16:creationId xmlns:a16="http://schemas.microsoft.com/office/drawing/2014/main" id="{2E9A77CE-64C8-134C-9D7A-7BF9A8B7C0DD}"/>
              </a:ext>
            </a:extLst>
          </p:cNvPr>
          <p:cNvSpPr txBox="1"/>
          <p:nvPr/>
        </p:nvSpPr>
        <p:spPr>
          <a:xfrm>
            <a:off x="5633538" y="2810977"/>
            <a:ext cx="5895445"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Light" panose="020F0302020204030204" pitchFamily="34" charset="0"/>
                <a:cs typeface="Calibri Light" panose="020F0302020204030204" pitchFamily="34" charset="0"/>
              </a:rPr>
              <a:t>    second derivative do not need to exist</a:t>
            </a:r>
          </a:p>
        </p:txBody>
      </p:sp>
      <p:pic>
        <p:nvPicPr>
          <p:cNvPr id="16" name="Picture 15">
            <a:extLst>
              <a:ext uri="{FF2B5EF4-FFF2-40B4-BE49-F238E27FC236}">
                <a16:creationId xmlns:a16="http://schemas.microsoft.com/office/drawing/2014/main" id="{68A2D9E5-5F83-5F48-A5A0-0E7029270A47}"/>
              </a:ext>
            </a:extLst>
          </p:cNvPr>
          <p:cNvPicPr>
            <a:picLocks noChangeAspect="1"/>
          </p:cNvPicPr>
          <p:nvPr/>
        </p:nvPicPr>
        <p:blipFill>
          <a:blip r:embed="rId9"/>
          <a:stretch>
            <a:fillRect/>
          </a:stretch>
        </p:blipFill>
        <p:spPr>
          <a:xfrm>
            <a:off x="6054802" y="3012152"/>
            <a:ext cx="165100" cy="139700"/>
          </a:xfrm>
          <a:prstGeom prst="rect">
            <a:avLst/>
          </a:prstGeom>
        </p:spPr>
      </p:pic>
      <p:sp>
        <p:nvSpPr>
          <p:cNvPr id="17" name="Rounded Rectangle 16">
            <a:extLst>
              <a:ext uri="{FF2B5EF4-FFF2-40B4-BE49-F238E27FC236}">
                <a16:creationId xmlns:a16="http://schemas.microsoft.com/office/drawing/2014/main" id="{A3386463-C221-CC40-AE77-D3C665396199}"/>
              </a:ext>
            </a:extLst>
          </p:cNvPr>
          <p:cNvSpPr/>
          <p:nvPr/>
        </p:nvSpPr>
        <p:spPr bwMode="auto">
          <a:xfrm>
            <a:off x="6913587" y="1183666"/>
            <a:ext cx="3579528" cy="914400"/>
          </a:xfrm>
          <a:prstGeom prst="roundRect">
            <a:avLst/>
          </a:prstGeom>
          <a:noFill/>
          <a:ln>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18" name="Rounded Rectangle 17">
            <a:extLst>
              <a:ext uri="{FF2B5EF4-FFF2-40B4-BE49-F238E27FC236}">
                <a16:creationId xmlns:a16="http://schemas.microsoft.com/office/drawing/2014/main" id="{0EF8E0A0-D4B9-924A-88CE-09D7B85A21CF}"/>
              </a:ext>
            </a:extLst>
          </p:cNvPr>
          <p:cNvSpPr/>
          <p:nvPr/>
        </p:nvSpPr>
        <p:spPr bwMode="auto">
          <a:xfrm>
            <a:off x="936440" y="1183666"/>
            <a:ext cx="3579528" cy="914400"/>
          </a:xfrm>
          <a:prstGeom prst="roundRect">
            <a:avLst/>
          </a:prstGeom>
          <a:noFill/>
          <a:ln>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pic>
        <p:nvPicPr>
          <p:cNvPr id="20" name="Picture 19">
            <a:extLst>
              <a:ext uri="{FF2B5EF4-FFF2-40B4-BE49-F238E27FC236}">
                <a16:creationId xmlns:a16="http://schemas.microsoft.com/office/drawing/2014/main" id="{D243E8F0-EA3F-E144-9F68-BB1A3A2DDF5A}"/>
              </a:ext>
            </a:extLst>
          </p:cNvPr>
          <p:cNvPicPr>
            <a:picLocks noChangeAspect="1"/>
          </p:cNvPicPr>
          <p:nvPr/>
        </p:nvPicPr>
        <p:blipFill>
          <a:blip r:embed="rId5"/>
          <a:stretch>
            <a:fillRect/>
          </a:stretch>
        </p:blipFill>
        <p:spPr>
          <a:xfrm>
            <a:off x="6021435" y="3545297"/>
            <a:ext cx="457200" cy="203200"/>
          </a:xfrm>
          <a:prstGeom prst="rect">
            <a:avLst/>
          </a:prstGeom>
        </p:spPr>
      </p:pic>
      <p:sp>
        <p:nvSpPr>
          <p:cNvPr id="21" name="TextBox 20">
            <a:extLst>
              <a:ext uri="{FF2B5EF4-FFF2-40B4-BE49-F238E27FC236}">
                <a16:creationId xmlns:a16="http://schemas.microsoft.com/office/drawing/2014/main" id="{D3DD3357-7181-4145-A87A-E56F24D1D10F}"/>
              </a:ext>
            </a:extLst>
          </p:cNvPr>
          <p:cNvSpPr txBox="1"/>
          <p:nvPr/>
        </p:nvSpPr>
        <p:spPr>
          <a:xfrm>
            <a:off x="448817" y="3940474"/>
            <a:ext cx="4820724"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Light" panose="020F0302020204030204" pitchFamily="34" charset="0"/>
                <a:cs typeface="Calibri Light" panose="020F0302020204030204" pitchFamily="34" charset="0"/>
              </a:rPr>
              <a:t>     no requirement on integrability</a:t>
            </a:r>
          </a:p>
        </p:txBody>
      </p:sp>
      <p:pic>
        <p:nvPicPr>
          <p:cNvPr id="22" name="Picture 21">
            <a:extLst>
              <a:ext uri="{FF2B5EF4-FFF2-40B4-BE49-F238E27FC236}">
                <a16:creationId xmlns:a16="http://schemas.microsoft.com/office/drawing/2014/main" id="{E6B7041C-2066-0E49-A000-E78BC5216E47}"/>
              </a:ext>
            </a:extLst>
          </p:cNvPr>
          <p:cNvPicPr>
            <a:picLocks noChangeAspect="1"/>
          </p:cNvPicPr>
          <p:nvPr/>
        </p:nvPicPr>
        <p:blipFill>
          <a:blip r:embed="rId6"/>
          <a:stretch>
            <a:fillRect/>
          </a:stretch>
        </p:blipFill>
        <p:spPr>
          <a:xfrm>
            <a:off x="870080" y="4036970"/>
            <a:ext cx="165100" cy="279400"/>
          </a:xfrm>
          <a:prstGeom prst="rect">
            <a:avLst/>
          </a:prstGeom>
        </p:spPr>
      </p:pic>
      <p:sp>
        <p:nvSpPr>
          <p:cNvPr id="23" name="TextBox 22">
            <a:extLst>
              <a:ext uri="{FF2B5EF4-FFF2-40B4-BE49-F238E27FC236}">
                <a16:creationId xmlns:a16="http://schemas.microsoft.com/office/drawing/2014/main" id="{C5879757-615E-924A-86FC-B65EC2779ACA}"/>
              </a:ext>
            </a:extLst>
          </p:cNvPr>
          <p:cNvSpPr txBox="1"/>
          <p:nvPr/>
        </p:nvSpPr>
        <p:spPr>
          <a:xfrm>
            <a:off x="471856" y="4497771"/>
            <a:ext cx="4820724"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Light" panose="020F0302020204030204" pitchFamily="34" charset="0"/>
                <a:cs typeface="Calibri Light" panose="020F0302020204030204" pitchFamily="34" charset="0"/>
              </a:rPr>
              <a:t>A test function is not required</a:t>
            </a:r>
          </a:p>
        </p:txBody>
      </p:sp>
      <p:sp>
        <p:nvSpPr>
          <p:cNvPr id="24" name="TextBox 23">
            <a:extLst>
              <a:ext uri="{FF2B5EF4-FFF2-40B4-BE49-F238E27FC236}">
                <a16:creationId xmlns:a16="http://schemas.microsoft.com/office/drawing/2014/main" id="{90396485-CC39-144B-987F-C0258FA860A9}"/>
              </a:ext>
            </a:extLst>
          </p:cNvPr>
          <p:cNvSpPr txBox="1"/>
          <p:nvPr/>
        </p:nvSpPr>
        <p:spPr>
          <a:xfrm>
            <a:off x="5672391" y="4492427"/>
            <a:ext cx="4820724"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libri Light" panose="020F0302020204030204" pitchFamily="34" charset="0"/>
                <a:cs typeface="Calibri Light" panose="020F0302020204030204" pitchFamily="34" charset="0"/>
              </a:rPr>
              <a:t>Test function      is required</a:t>
            </a:r>
          </a:p>
        </p:txBody>
      </p:sp>
      <p:pic>
        <p:nvPicPr>
          <p:cNvPr id="25" name="Picture 24">
            <a:extLst>
              <a:ext uri="{FF2B5EF4-FFF2-40B4-BE49-F238E27FC236}">
                <a16:creationId xmlns:a16="http://schemas.microsoft.com/office/drawing/2014/main" id="{712DE192-C77F-894A-9235-D542B8E47E7A}"/>
              </a:ext>
            </a:extLst>
          </p:cNvPr>
          <p:cNvPicPr>
            <a:picLocks noChangeAspect="1"/>
          </p:cNvPicPr>
          <p:nvPr/>
        </p:nvPicPr>
        <p:blipFill>
          <a:blip r:embed="rId10"/>
          <a:stretch>
            <a:fillRect/>
          </a:stretch>
        </p:blipFill>
        <p:spPr>
          <a:xfrm>
            <a:off x="7784604" y="4683389"/>
            <a:ext cx="139700" cy="139700"/>
          </a:xfrm>
          <a:prstGeom prst="rect">
            <a:avLst/>
          </a:prstGeom>
        </p:spPr>
      </p:pic>
    </p:spTree>
    <p:extLst>
      <p:ext uri="{BB962C8B-B14F-4D97-AF65-F5344CB8AC3E}">
        <p14:creationId xmlns:p14="http://schemas.microsoft.com/office/powerpoint/2010/main" val="2775982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7" grpId="0"/>
      <p:bldP spid="9" grpId="0"/>
      <p:bldP spid="13" grpId="0"/>
      <p:bldP spid="15" grpId="0"/>
      <p:bldP spid="21" grpId="0"/>
      <p:bldP spid="23" grpId="0"/>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82B5E46-BBA2-6C44-ACEF-F856728FC865}"/>
              </a:ext>
            </a:extLst>
          </p:cNvPr>
          <p:cNvSpPr/>
          <p:nvPr/>
        </p:nvSpPr>
        <p:spPr bwMode="auto">
          <a:xfrm>
            <a:off x="0" y="0"/>
            <a:ext cx="4607615" cy="6385810"/>
          </a:xfrm>
          <a:prstGeom prst="rect">
            <a:avLst/>
          </a:prstGeom>
          <a:gradFill flip="none" rotWithShape="1">
            <a:gsLst>
              <a:gs pos="0">
                <a:schemeClr val="bg1">
                  <a:lumMod val="65000"/>
                  <a:tint val="66000"/>
                  <a:satMod val="160000"/>
                </a:schemeClr>
              </a:gs>
              <a:gs pos="50000">
                <a:schemeClr val="bg1">
                  <a:lumMod val="65000"/>
                  <a:tint val="44500"/>
                  <a:satMod val="160000"/>
                </a:schemeClr>
              </a:gs>
              <a:gs pos="100000">
                <a:schemeClr val="bg1">
                  <a:lumMod val="65000"/>
                  <a:tint val="23500"/>
                  <a:satMod val="160000"/>
                </a:schemeClr>
              </a:gs>
            </a:gsLst>
            <a:lin ang="16200000" scaled="1"/>
            <a:tileRect/>
          </a:gra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3" name="Rounded Rectangle 2">
            <a:extLst>
              <a:ext uri="{FF2B5EF4-FFF2-40B4-BE49-F238E27FC236}">
                <a16:creationId xmlns:a16="http://schemas.microsoft.com/office/drawing/2014/main" id="{CEBF1E22-B530-4E4C-9A40-1C671F3A4F34}"/>
              </a:ext>
            </a:extLst>
          </p:cNvPr>
          <p:cNvSpPr/>
          <p:nvPr/>
        </p:nvSpPr>
        <p:spPr bwMode="auto">
          <a:xfrm>
            <a:off x="6913587" y="464146"/>
            <a:ext cx="3579528" cy="914400"/>
          </a:xfrm>
          <a:prstGeom prst="roundRect">
            <a:avLst/>
          </a:prstGeom>
          <a:noFill/>
          <a:ln>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pic>
        <p:nvPicPr>
          <p:cNvPr id="4" name="Picture 3">
            <a:extLst>
              <a:ext uri="{FF2B5EF4-FFF2-40B4-BE49-F238E27FC236}">
                <a16:creationId xmlns:a16="http://schemas.microsoft.com/office/drawing/2014/main" id="{20FBA833-C877-084E-AA83-019AF6345206}"/>
              </a:ext>
            </a:extLst>
          </p:cNvPr>
          <p:cNvPicPr>
            <a:picLocks noChangeAspect="1"/>
          </p:cNvPicPr>
          <p:nvPr/>
        </p:nvPicPr>
        <p:blipFill>
          <a:blip r:embed="rId3"/>
          <a:stretch>
            <a:fillRect/>
          </a:stretch>
        </p:blipFill>
        <p:spPr>
          <a:xfrm>
            <a:off x="7180288" y="560402"/>
            <a:ext cx="3048000" cy="711200"/>
          </a:xfrm>
          <a:prstGeom prst="rect">
            <a:avLst/>
          </a:prstGeom>
        </p:spPr>
      </p:pic>
      <p:pic>
        <p:nvPicPr>
          <p:cNvPr id="5" name="Picture 4">
            <a:extLst>
              <a:ext uri="{FF2B5EF4-FFF2-40B4-BE49-F238E27FC236}">
                <a16:creationId xmlns:a16="http://schemas.microsoft.com/office/drawing/2014/main" id="{1C0314B3-6F44-4947-886A-5163EFE85742}"/>
              </a:ext>
            </a:extLst>
          </p:cNvPr>
          <p:cNvPicPr>
            <a:picLocks noChangeAspect="1"/>
          </p:cNvPicPr>
          <p:nvPr/>
        </p:nvPicPr>
        <p:blipFill>
          <a:blip r:embed="rId4"/>
          <a:stretch>
            <a:fillRect/>
          </a:stretch>
        </p:blipFill>
        <p:spPr>
          <a:xfrm>
            <a:off x="1048986" y="1273820"/>
            <a:ext cx="2514600" cy="863600"/>
          </a:xfrm>
          <a:prstGeom prst="rect">
            <a:avLst/>
          </a:prstGeom>
        </p:spPr>
      </p:pic>
      <p:pic>
        <p:nvPicPr>
          <p:cNvPr id="6" name="Picture 5">
            <a:extLst>
              <a:ext uri="{FF2B5EF4-FFF2-40B4-BE49-F238E27FC236}">
                <a16:creationId xmlns:a16="http://schemas.microsoft.com/office/drawing/2014/main" id="{0640611C-F302-4949-B6E4-0C64D7AA7F39}"/>
              </a:ext>
            </a:extLst>
          </p:cNvPr>
          <p:cNvPicPr>
            <a:picLocks noChangeAspect="1"/>
          </p:cNvPicPr>
          <p:nvPr/>
        </p:nvPicPr>
        <p:blipFill>
          <a:blip r:embed="rId5"/>
          <a:stretch>
            <a:fillRect/>
          </a:stretch>
        </p:blipFill>
        <p:spPr>
          <a:xfrm>
            <a:off x="1078966" y="2396762"/>
            <a:ext cx="2425700" cy="889000"/>
          </a:xfrm>
          <a:prstGeom prst="rect">
            <a:avLst/>
          </a:prstGeom>
        </p:spPr>
      </p:pic>
      <p:pic>
        <p:nvPicPr>
          <p:cNvPr id="7" name="Picture 6">
            <a:extLst>
              <a:ext uri="{FF2B5EF4-FFF2-40B4-BE49-F238E27FC236}">
                <a16:creationId xmlns:a16="http://schemas.microsoft.com/office/drawing/2014/main" id="{6AFCF150-2AB6-524D-85D4-991FDE1380EA}"/>
              </a:ext>
            </a:extLst>
          </p:cNvPr>
          <p:cNvPicPr>
            <a:picLocks noChangeAspect="1"/>
          </p:cNvPicPr>
          <p:nvPr/>
        </p:nvPicPr>
        <p:blipFill>
          <a:blip r:embed="rId6"/>
          <a:stretch>
            <a:fillRect/>
          </a:stretch>
        </p:blipFill>
        <p:spPr>
          <a:xfrm>
            <a:off x="1207736" y="3545104"/>
            <a:ext cx="2197100" cy="863600"/>
          </a:xfrm>
          <a:prstGeom prst="rect">
            <a:avLst/>
          </a:prstGeom>
        </p:spPr>
      </p:pic>
      <p:pic>
        <p:nvPicPr>
          <p:cNvPr id="8" name="Picture 7">
            <a:extLst>
              <a:ext uri="{FF2B5EF4-FFF2-40B4-BE49-F238E27FC236}">
                <a16:creationId xmlns:a16="http://schemas.microsoft.com/office/drawing/2014/main" id="{81DCC019-CFC6-8046-BD31-8995A90A2863}"/>
              </a:ext>
            </a:extLst>
          </p:cNvPr>
          <p:cNvPicPr>
            <a:picLocks noChangeAspect="1"/>
          </p:cNvPicPr>
          <p:nvPr/>
        </p:nvPicPr>
        <p:blipFill>
          <a:blip r:embed="rId7"/>
          <a:stretch>
            <a:fillRect/>
          </a:stretch>
        </p:blipFill>
        <p:spPr>
          <a:xfrm>
            <a:off x="1202739" y="4649308"/>
            <a:ext cx="2108200" cy="889000"/>
          </a:xfrm>
          <a:prstGeom prst="rect">
            <a:avLst/>
          </a:prstGeom>
        </p:spPr>
      </p:pic>
      <p:pic>
        <p:nvPicPr>
          <p:cNvPr id="9" name="Picture 8">
            <a:extLst>
              <a:ext uri="{FF2B5EF4-FFF2-40B4-BE49-F238E27FC236}">
                <a16:creationId xmlns:a16="http://schemas.microsoft.com/office/drawing/2014/main" id="{D183B930-4837-224B-A5E2-5114DF4C6CD5}"/>
              </a:ext>
            </a:extLst>
          </p:cNvPr>
          <p:cNvPicPr>
            <a:picLocks noChangeAspect="1"/>
          </p:cNvPicPr>
          <p:nvPr/>
        </p:nvPicPr>
        <p:blipFill>
          <a:blip r:embed="rId8"/>
          <a:stretch>
            <a:fillRect/>
          </a:stretch>
        </p:blipFill>
        <p:spPr>
          <a:xfrm>
            <a:off x="5240624" y="1684728"/>
            <a:ext cx="5956300" cy="889000"/>
          </a:xfrm>
          <a:prstGeom prst="rect">
            <a:avLst/>
          </a:prstGeom>
        </p:spPr>
      </p:pic>
      <p:pic>
        <p:nvPicPr>
          <p:cNvPr id="10" name="Picture 9">
            <a:extLst>
              <a:ext uri="{FF2B5EF4-FFF2-40B4-BE49-F238E27FC236}">
                <a16:creationId xmlns:a16="http://schemas.microsoft.com/office/drawing/2014/main" id="{AEB63AA6-091C-6A4C-BFE4-6A28CB95E42B}"/>
              </a:ext>
            </a:extLst>
          </p:cNvPr>
          <p:cNvPicPr>
            <a:picLocks noChangeAspect="1"/>
          </p:cNvPicPr>
          <p:nvPr/>
        </p:nvPicPr>
        <p:blipFill>
          <a:blip r:embed="rId9"/>
          <a:stretch>
            <a:fillRect/>
          </a:stretch>
        </p:blipFill>
        <p:spPr>
          <a:xfrm>
            <a:off x="6004394" y="2780604"/>
            <a:ext cx="4368800" cy="863600"/>
          </a:xfrm>
          <a:prstGeom prst="rect">
            <a:avLst/>
          </a:prstGeom>
        </p:spPr>
      </p:pic>
      <p:sp>
        <p:nvSpPr>
          <p:cNvPr id="11" name="TextBox 10">
            <a:extLst>
              <a:ext uri="{FF2B5EF4-FFF2-40B4-BE49-F238E27FC236}">
                <a16:creationId xmlns:a16="http://schemas.microsoft.com/office/drawing/2014/main" id="{FEF2F762-5989-3142-A067-D2DE39971937}"/>
              </a:ext>
            </a:extLst>
          </p:cNvPr>
          <p:cNvSpPr txBox="1"/>
          <p:nvPr/>
        </p:nvSpPr>
        <p:spPr>
          <a:xfrm>
            <a:off x="10493115" y="2957629"/>
            <a:ext cx="588501" cy="461665"/>
          </a:xfrm>
          <a:prstGeom prst="rect">
            <a:avLst/>
          </a:prstGeom>
          <a:noFill/>
        </p:spPr>
        <p:txBody>
          <a:bodyPr wrap="square" rtlCol="0">
            <a:spAutoFit/>
          </a:bodyPr>
          <a:lstStyle/>
          <a:p>
            <a:r>
              <a:rPr lang="en-US" sz="2400" dirty="0">
                <a:latin typeface="Calibri Light" panose="020F0302020204030204" pitchFamily="34" charset="0"/>
                <a:cs typeface="Calibri Light" panose="020F0302020204030204" pitchFamily="34" charset="0"/>
              </a:rPr>
              <a:t>for</a:t>
            </a:r>
          </a:p>
        </p:txBody>
      </p:sp>
      <p:pic>
        <p:nvPicPr>
          <p:cNvPr id="12" name="Picture 11">
            <a:extLst>
              <a:ext uri="{FF2B5EF4-FFF2-40B4-BE49-F238E27FC236}">
                <a16:creationId xmlns:a16="http://schemas.microsoft.com/office/drawing/2014/main" id="{38B224A9-D758-5644-80DE-449A50BFA2D4}"/>
              </a:ext>
            </a:extLst>
          </p:cNvPr>
          <p:cNvPicPr>
            <a:picLocks noChangeAspect="1"/>
          </p:cNvPicPr>
          <p:nvPr/>
        </p:nvPicPr>
        <p:blipFill>
          <a:blip r:embed="rId10"/>
          <a:stretch>
            <a:fillRect/>
          </a:stretch>
        </p:blipFill>
        <p:spPr>
          <a:xfrm>
            <a:off x="11044524" y="3072704"/>
            <a:ext cx="304800" cy="279400"/>
          </a:xfrm>
          <a:prstGeom prst="rect">
            <a:avLst/>
          </a:prstGeom>
        </p:spPr>
      </p:pic>
      <p:sp>
        <p:nvSpPr>
          <p:cNvPr id="13" name="Oval 12">
            <a:extLst>
              <a:ext uri="{FF2B5EF4-FFF2-40B4-BE49-F238E27FC236}">
                <a16:creationId xmlns:a16="http://schemas.microsoft.com/office/drawing/2014/main" id="{11A44BC6-5CE2-C24A-BB48-FFAEE853A9C6}"/>
              </a:ext>
            </a:extLst>
          </p:cNvPr>
          <p:cNvSpPr/>
          <p:nvPr/>
        </p:nvSpPr>
        <p:spPr bwMode="auto">
          <a:xfrm>
            <a:off x="6414375" y="2965052"/>
            <a:ext cx="469232" cy="469232"/>
          </a:xfrm>
          <a:prstGeom prst="ellipse">
            <a:avLst/>
          </a:prstGeom>
          <a:noFill/>
          <a:ln>
            <a:solidFill>
              <a:srgbClr val="FF0000"/>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14" name="TextBox 13">
            <a:extLst>
              <a:ext uri="{FF2B5EF4-FFF2-40B4-BE49-F238E27FC236}">
                <a16:creationId xmlns:a16="http://schemas.microsoft.com/office/drawing/2014/main" id="{2B69BEDA-93BA-1545-A320-50B82E833E25}"/>
              </a:ext>
            </a:extLst>
          </p:cNvPr>
          <p:cNvSpPr txBox="1"/>
          <p:nvPr/>
        </p:nvSpPr>
        <p:spPr>
          <a:xfrm>
            <a:off x="6100617" y="3891599"/>
            <a:ext cx="1087199" cy="369332"/>
          </a:xfrm>
          <a:prstGeom prst="rect">
            <a:avLst/>
          </a:prstGeom>
          <a:noFill/>
        </p:spPr>
        <p:txBody>
          <a:bodyPr wrap="square" rtlCol="0">
            <a:spAutoFit/>
          </a:bodyPr>
          <a:lstStyle/>
          <a:p>
            <a:r>
              <a:rPr lang="en-US" dirty="0">
                <a:solidFill>
                  <a:srgbClr val="FF0000"/>
                </a:solidFill>
                <a:latin typeface="Calibri Light" panose="020F0302020204030204" pitchFamily="34" charset="0"/>
                <a:cs typeface="Calibri Light" panose="020F0302020204030204" pitchFamily="34" charset="0"/>
              </a:rPr>
              <a:t>unknown</a:t>
            </a:r>
          </a:p>
        </p:txBody>
      </p:sp>
      <p:cxnSp>
        <p:nvCxnSpPr>
          <p:cNvPr id="16" name="Straight Arrow Connector 15">
            <a:extLst>
              <a:ext uri="{FF2B5EF4-FFF2-40B4-BE49-F238E27FC236}">
                <a16:creationId xmlns:a16="http://schemas.microsoft.com/office/drawing/2014/main" id="{12E0BEA8-CE03-CF47-A7BF-75B144D7C4F5}"/>
              </a:ext>
            </a:extLst>
          </p:cNvPr>
          <p:cNvCxnSpPr>
            <a:cxnSpLocks/>
            <a:stCxn id="14" idx="0"/>
            <a:endCxn id="13" idx="4"/>
          </p:cNvCxnSpPr>
          <p:nvPr/>
        </p:nvCxnSpPr>
        <p:spPr>
          <a:xfrm flipV="1">
            <a:off x="6644217" y="3434284"/>
            <a:ext cx="4774" cy="457315"/>
          </a:xfrm>
          <a:prstGeom prst="straightConnector1">
            <a:avLst/>
          </a:prstGeom>
          <a:ln w="28575" cmpd="sng">
            <a:solidFill>
              <a:srgbClr val="FF0000"/>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19" name="Right Brace 18">
            <a:extLst>
              <a:ext uri="{FF2B5EF4-FFF2-40B4-BE49-F238E27FC236}">
                <a16:creationId xmlns:a16="http://schemas.microsoft.com/office/drawing/2014/main" id="{B657284C-9855-A948-908A-54698C3D50CD}"/>
              </a:ext>
            </a:extLst>
          </p:cNvPr>
          <p:cNvSpPr/>
          <p:nvPr/>
        </p:nvSpPr>
        <p:spPr>
          <a:xfrm rot="5400000">
            <a:off x="7680810" y="2795439"/>
            <a:ext cx="340052" cy="1934459"/>
          </a:xfrm>
          <a:prstGeom prst="rightBrac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pic>
        <p:nvPicPr>
          <p:cNvPr id="20" name="Picture 19">
            <a:extLst>
              <a:ext uri="{FF2B5EF4-FFF2-40B4-BE49-F238E27FC236}">
                <a16:creationId xmlns:a16="http://schemas.microsoft.com/office/drawing/2014/main" id="{E437E310-0FB4-A74E-A59E-1BAC8FA6EBBC}"/>
              </a:ext>
            </a:extLst>
          </p:cNvPr>
          <p:cNvPicPr>
            <a:picLocks noChangeAspect="1"/>
          </p:cNvPicPr>
          <p:nvPr/>
        </p:nvPicPr>
        <p:blipFill>
          <a:blip r:embed="rId11"/>
          <a:stretch>
            <a:fillRect/>
          </a:stretch>
        </p:blipFill>
        <p:spPr>
          <a:xfrm>
            <a:off x="6179090" y="4242301"/>
            <a:ext cx="939800" cy="254000"/>
          </a:xfrm>
          <a:prstGeom prst="rect">
            <a:avLst/>
          </a:prstGeom>
        </p:spPr>
      </p:pic>
      <p:sp>
        <p:nvSpPr>
          <p:cNvPr id="21" name="Right Brace 20">
            <a:extLst>
              <a:ext uri="{FF2B5EF4-FFF2-40B4-BE49-F238E27FC236}">
                <a16:creationId xmlns:a16="http://schemas.microsoft.com/office/drawing/2014/main" id="{ECAE4BA9-37BD-9D42-8C36-7B99A54020FC}"/>
              </a:ext>
            </a:extLst>
          </p:cNvPr>
          <p:cNvSpPr/>
          <p:nvPr/>
        </p:nvSpPr>
        <p:spPr>
          <a:xfrm rot="5400000">
            <a:off x="9589873" y="3149375"/>
            <a:ext cx="340052" cy="1226590"/>
          </a:xfrm>
          <a:prstGeom prst="rightBrac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22" name="Picture 21">
            <a:extLst>
              <a:ext uri="{FF2B5EF4-FFF2-40B4-BE49-F238E27FC236}">
                <a16:creationId xmlns:a16="http://schemas.microsoft.com/office/drawing/2014/main" id="{3763C632-F349-F34E-8139-D4AB132F1CC2}"/>
              </a:ext>
            </a:extLst>
          </p:cNvPr>
          <p:cNvPicPr>
            <a:picLocks noChangeAspect="1"/>
          </p:cNvPicPr>
          <p:nvPr/>
        </p:nvPicPr>
        <p:blipFill>
          <a:blip r:embed="rId12"/>
          <a:stretch>
            <a:fillRect/>
          </a:stretch>
        </p:blipFill>
        <p:spPr>
          <a:xfrm>
            <a:off x="7356859" y="3982797"/>
            <a:ext cx="1333500" cy="266700"/>
          </a:xfrm>
          <a:prstGeom prst="rect">
            <a:avLst/>
          </a:prstGeom>
        </p:spPr>
      </p:pic>
      <p:pic>
        <p:nvPicPr>
          <p:cNvPr id="23" name="Picture 22">
            <a:extLst>
              <a:ext uri="{FF2B5EF4-FFF2-40B4-BE49-F238E27FC236}">
                <a16:creationId xmlns:a16="http://schemas.microsoft.com/office/drawing/2014/main" id="{87D38D59-D79D-864D-B14B-74280542DC60}"/>
              </a:ext>
            </a:extLst>
          </p:cNvPr>
          <p:cNvPicPr>
            <a:picLocks noChangeAspect="1"/>
          </p:cNvPicPr>
          <p:nvPr/>
        </p:nvPicPr>
        <p:blipFill>
          <a:blip r:embed="rId13"/>
          <a:stretch>
            <a:fillRect/>
          </a:stretch>
        </p:blipFill>
        <p:spPr>
          <a:xfrm>
            <a:off x="9301188" y="3996045"/>
            <a:ext cx="927100" cy="292100"/>
          </a:xfrm>
          <a:prstGeom prst="rect">
            <a:avLst/>
          </a:prstGeom>
        </p:spPr>
      </p:pic>
      <p:pic>
        <p:nvPicPr>
          <p:cNvPr id="24" name="Picture 23">
            <a:extLst>
              <a:ext uri="{FF2B5EF4-FFF2-40B4-BE49-F238E27FC236}">
                <a16:creationId xmlns:a16="http://schemas.microsoft.com/office/drawing/2014/main" id="{86C4774E-6C31-DA47-BDED-62F95147E471}"/>
              </a:ext>
            </a:extLst>
          </p:cNvPr>
          <p:cNvPicPr>
            <a:picLocks noChangeAspect="1"/>
          </p:cNvPicPr>
          <p:nvPr/>
        </p:nvPicPr>
        <p:blipFill>
          <a:blip r:embed="rId14"/>
          <a:stretch>
            <a:fillRect/>
          </a:stretch>
        </p:blipFill>
        <p:spPr>
          <a:xfrm>
            <a:off x="8350568" y="5267491"/>
            <a:ext cx="1066800" cy="279400"/>
          </a:xfrm>
          <a:prstGeom prst="rect">
            <a:avLst/>
          </a:prstGeom>
        </p:spPr>
      </p:pic>
      <p:sp>
        <p:nvSpPr>
          <p:cNvPr id="26" name="Rectangle 25">
            <a:extLst>
              <a:ext uri="{FF2B5EF4-FFF2-40B4-BE49-F238E27FC236}">
                <a16:creationId xmlns:a16="http://schemas.microsoft.com/office/drawing/2014/main" id="{BE3F35EB-1A39-7849-AFA5-684F03BD9218}"/>
              </a:ext>
            </a:extLst>
          </p:cNvPr>
          <p:cNvSpPr/>
          <p:nvPr/>
        </p:nvSpPr>
        <p:spPr>
          <a:xfrm>
            <a:off x="82398" y="94814"/>
            <a:ext cx="792396" cy="461665"/>
          </a:xfrm>
          <a:prstGeom prst="rect">
            <a:avLst/>
          </a:prstGeom>
        </p:spPr>
        <p:txBody>
          <a:bodyPr wrap="none">
            <a:spAutoFit/>
          </a:bodyPr>
          <a:lstStyle/>
          <a:p>
            <a:r>
              <a:rPr lang="en-US" sz="2400" b="1" dirty="0">
                <a:latin typeface="Calibri Light" panose="020F0302020204030204" pitchFamily="34" charset="0"/>
                <a:cs typeface="Calibri Light" panose="020F0302020204030204" pitchFamily="34" charset="0"/>
              </a:rPr>
              <a:t>Note</a:t>
            </a:r>
            <a:endParaRPr lang="en-US" sz="2400" dirty="0">
              <a:latin typeface="Calibri Light" panose="020F0302020204030204" pitchFamily="34" charset="0"/>
              <a:cs typeface="Calibri Light" panose="020F0302020204030204" pitchFamily="34" charset="0"/>
            </a:endParaRPr>
          </a:p>
        </p:txBody>
      </p:sp>
      <p:sp>
        <p:nvSpPr>
          <p:cNvPr id="27" name="Rectangle 26">
            <a:extLst>
              <a:ext uri="{FF2B5EF4-FFF2-40B4-BE49-F238E27FC236}">
                <a16:creationId xmlns:a16="http://schemas.microsoft.com/office/drawing/2014/main" id="{96CA0D4E-EADF-7647-9A9B-E4C3D939B8A9}"/>
              </a:ext>
            </a:extLst>
          </p:cNvPr>
          <p:cNvSpPr/>
          <p:nvPr/>
        </p:nvSpPr>
        <p:spPr>
          <a:xfrm>
            <a:off x="6299134" y="5155092"/>
            <a:ext cx="2638976" cy="461665"/>
          </a:xfrm>
          <a:prstGeom prst="rect">
            <a:avLst/>
          </a:prstGeom>
        </p:spPr>
        <p:txBody>
          <a:bodyPr wrap="square">
            <a:spAutoFit/>
          </a:bodyPr>
          <a:lstStyle/>
          <a:p>
            <a:r>
              <a:rPr lang="en-US" sz="2400" b="1" dirty="0">
                <a:latin typeface="Calibri Light" panose="020F0302020204030204" pitchFamily="34" charset="0"/>
                <a:cs typeface="Calibri Light" panose="020F0302020204030204" pitchFamily="34" charset="0"/>
              </a:rPr>
              <a:t>Linear system:</a:t>
            </a:r>
            <a:endParaRPr lang="en-US" sz="2400" dirty="0">
              <a:latin typeface="Calibri Light" panose="020F0302020204030204" pitchFamily="34" charset="0"/>
              <a:cs typeface="Calibri Light" panose="020F0302020204030204" pitchFamily="34" charset="0"/>
            </a:endParaRPr>
          </a:p>
        </p:txBody>
      </p:sp>
      <p:sp>
        <p:nvSpPr>
          <p:cNvPr id="43" name="Freeform 42">
            <a:extLst>
              <a:ext uri="{FF2B5EF4-FFF2-40B4-BE49-F238E27FC236}">
                <a16:creationId xmlns:a16="http://schemas.microsoft.com/office/drawing/2014/main" id="{E18CFD18-7EA6-F34E-8694-F64F8503BE7B}"/>
              </a:ext>
            </a:extLst>
          </p:cNvPr>
          <p:cNvSpPr/>
          <p:nvPr/>
        </p:nvSpPr>
        <p:spPr bwMode="auto">
          <a:xfrm>
            <a:off x="3411927" y="1850714"/>
            <a:ext cx="5156790" cy="4290661"/>
          </a:xfrm>
          <a:custGeom>
            <a:avLst/>
            <a:gdLst>
              <a:gd name="connsiteX0" fmla="*/ 0 w 5156790"/>
              <a:gd name="connsiteY0" fmla="*/ 0 h 4290661"/>
              <a:gd name="connsiteX1" fmla="*/ 2190307 w 5156790"/>
              <a:gd name="connsiteY1" fmla="*/ 4082903 h 4290661"/>
              <a:gd name="connsiteX2" fmla="*/ 5156790 w 5156790"/>
              <a:gd name="connsiteY2" fmla="*/ 3732028 h 4290661"/>
              <a:gd name="connsiteX3" fmla="*/ 5156790 w 5156790"/>
              <a:gd name="connsiteY3" fmla="*/ 3732028 h 4290661"/>
            </a:gdLst>
            <a:ahLst/>
            <a:cxnLst>
              <a:cxn ang="0">
                <a:pos x="connsiteX0" y="connsiteY0"/>
              </a:cxn>
              <a:cxn ang="0">
                <a:pos x="connsiteX1" y="connsiteY1"/>
              </a:cxn>
              <a:cxn ang="0">
                <a:pos x="connsiteX2" y="connsiteY2"/>
              </a:cxn>
              <a:cxn ang="0">
                <a:pos x="connsiteX3" y="connsiteY3"/>
              </a:cxn>
            </a:cxnLst>
            <a:rect l="l" t="t" r="r" b="b"/>
            <a:pathLst>
              <a:path w="5156790" h="4290661">
                <a:moveTo>
                  <a:pt x="0" y="0"/>
                </a:moveTo>
                <a:cubicBezTo>
                  <a:pt x="665421" y="1730449"/>
                  <a:pt x="1330842" y="3460898"/>
                  <a:pt x="2190307" y="4082903"/>
                </a:cubicBezTo>
                <a:cubicBezTo>
                  <a:pt x="3049772" y="4704908"/>
                  <a:pt x="5156790" y="3732028"/>
                  <a:pt x="5156790" y="3732028"/>
                </a:cubicBezTo>
                <a:lnTo>
                  <a:pt x="5156790" y="3732028"/>
                </a:lnTo>
              </a:path>
            </a:pathLst>
          </a:custGeom>
          <a:noFill/>
          <a:ln>
            <a:solidFill>
              <a:schemeClr val="tx1"/>
            </a:solidFill>
            <a:headEnd type="triangle" w="lg" len="lg"/>
            <a:tailEnd type="none" w="lg" len="lg"/>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1070307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grpId="1"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1"/>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7"/>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24"/>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1"/>
      <p:bldP spid="13" grpId="0" animBg="1"/>
      <p:bldP spid="14" grpId="0"/>
      <p:bldP spid="19" grpId="0" animBg="1"/>
      <p:bldP spid="21" grpId="0" animBg="1"/>
      <p:bldP spid="27" grpId="0"/>
      <p:bldP spid="4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0" y="4896502"/>
            <a:ext cx="5715000" cy="1200329"/>
          </a:xfrm>
          <a:prstGeom prst="rect">
            <a:avLst/>
          </a:prstGeom>
        </p:spPr>
        <p:txBody>
          <a:bodyPr wrap="square" anchor="b" anchorCtr="0">
            <a:spAutoFit/>
          </a:bodyPr>
          <a:lstStyle/>
          <a:p>
            <a:r>
              <a:rPr lang="en-US" sz="800" b="1" dirty="0">
                <a:solidFill>
                  <a:schemeClr val="bg1"/>
                </a:solidFill>
              </a:rPr>
              <a:t>Disclaimer</a:t>
            </a:r>
          </a:p>
          <a:p>
            <a:r>
              <a:rPr lang="en-US" sz="800" dirty="0">
                <a:solidFill>
                  <a:schemeClr val="bg1"/>
                </a:solidFill>
              </a:rPr>
              <a:t>This document was prepared as an account of work sponsored by an agency of the United States government. Neither the United States government nor Lawrence Livermore National Security, LLC, nor any of their employees makes any warranty, expressed or implied, or assumes any legal liability or responsibility for the accuracy, completeness, or usefulness of any information, apparatus, product, or process disclosed, or represents that its use would not infringe privately owned rights. Reference herein to any specific commercial product, process, or service by trade name, trademark, manufacturer, or otherwise does not necessarily constitute or imply its endorsement, recommendation, or favoring by the United States government or Lawrence Livermore National Security, LLC. The views and opinions of authors expressed herein do not necessarily state or reflect those of the United States government or Lawrence Livermore National Security, LLC, and shall not be used for advertising or product endorsement purposes.</a:t>
            </a:r>
            <a:endParaRPr lang="en-US" sz="1050" b="0" i="0" dirty="0">
              <a:solidFill>
                <a:schemeClr val="bg1"/>
              </a:solidFill>
              <a:effectLst/>
              <a:latin typeface="Open Sans" panose="020B0606030504020204" pitchFamily="34" charset="0"/>
            </a:endParaRPr>
          </a:p>
        </p:txBody>
      </p:sp>
    </p:spTree>
    <p:extLst>
      <p:ext uri="{BB962C8B-B14F-4D97-AF65-F5344CB8AC3E}">
        <p14:creationId xmlns:p14="http://schemas.microsoft.com/office/powerpoint/2010/main" val="30600015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015_PPT_UNC_V7.06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bwMode="auto">
        <a:gradFill flip="none" rotWithShape="1">
          <a:gsLst>
            <a:gs pos="0">
              <a:schemeClr val="bg1">
                <a:lumMod val="65000"/>
                <a:tint val="66000"/>
                <a:satMod val="160000"/>
              </a:schemeClr>
            </a:gs>
            <a:gs pos="50000">
              <a:schemeClr val="bg1">
                <a:lumMod val="65000"/>
                <a:tint val="44500"/>
                <a:satMod val="160000"/>
              </a:schemeClr>
            </a:gs>
            <a:gs pos="100000">
              <a:schemeClr val="bg1">
                <a:lumMod val="65000"/>
                <a:tint val="23500"/>
                <a:satMod val="160000"/>
              </a:schemeClr>
            </a:gs>
          </a:gsLst>
          <a:lin ang="16200000" scaled="1"/>
          <a:tileRect/>
        </a:gradFill>
        <a:ln>
          <a:solidFill>
            <a:schemeClr val="accent1">
              <a:lumMod val="75000"/>
            </a:schemeClr>
          </a:solidFill>
          <a:headEnd/>
          <a:tailEnd/>
        </a:ln>
      </a:spPr>
      <a:bodyPr rtlCol="0" anchor="b">
        <a:prstTxWarp prst="textNoShape">
          <a:avLst/>
        </a:prstTxWarp>
      </a:bodyPr>
      <a:lstStyle>
        <a:defPPr algn="ctr">
          <a:spcBef>
            <a:spcPct val="0"/>
          </a:spcBef>
          <a:defRPr sz="1600" dirty="0">
            <a:solidFill>
              <a:srgbClr val="000000"/>
            </a:solidFill>
          </a:defRPr>
        </a:defPPr>
      </a:lstStyle>
      <a:style>
        <a:lnRef idx="1">
          <a:schemeClr val="accent1"/>
        </a:lnRef>
        <a:fillRef idx="2">
          <a:schemeClr val="accent1"/>
        </a:fillRef>
        <a:effectRef idx="1">
          <a:schemeClr val="accent1"/>
        </a:effectRef>
        <a:fontRef idx="minor">
          <a:schemeClr val="dk1"/>
        </a:fontRef>
      </a:style>
    </a:spDef>
    <a:lnDef>
      <a:spPr>
        <a:ln w="28575" cmpd="sng">
          <a:solidFill>
            <a:schemeClr val="accent1">
              <a:lumMod val="75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Unknown Document Type" ma:contentTypeID="0x010104" ma:contentTypeVersion="0" ma:contentTypeDescription="" ma:contentTypeScope="" ma:versionID="05d83ceaa0bbd2e3bc716e6e66bd857a">
  <xsd:schema xmlns:xsd="http://www.w3.org/2001/XMLSchema" xmlns:xs="http://www.w3.org/2001/XMLSchema" xmlns:p="http://schemas.microsoft.com/office/2006/metadata/properties" targetNamespace="http://schemas.microsoft.com/office/2006/metadata/properties" ma:root="true" ma:fieldsID="b3d69fe45253d5ff147bb69036b756a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B809322-754E-464F-AD50-6BA938C0D6D7}">
  <ds:schemaRefs>
    <ds:schemaRef ds:uri="http://www.w3.org/XML/1998/namespace"/>
    <ds:schemaRef ds:uri="http://schemas.microsoft.com/office/2006/metadata/properties"/>
    <ds:schemaRef ds:uri="http://purl.org/dc/elements/1.1/"/>
    <ds:schemaRef ds:uri="http://schemas.microsoft.com/office/infopath/2007/PartnerControls"/>
    <ds:schemaRef ds:uri="http://schemas.microsoft.com/office/2006/documentManagement/types"/>
    <ds:schemaRef ds:uri="http://purl.org/dc/dcmitype/"/>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67839889-EB6B-4CAC-B655-62CB6D9055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814802ED-9070-4683-A51C-25A3EEDF989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2015_PPT_UCNI_V7.06</Template>
  <TotalTime>113292</TotalTime>
  <Words>1609</Words>
  <Application>Microsoft Macintosh PowerPoint</Application>
  <PresentationFormat>Widescreen</PresentationFormat>
  <Paragraphs>48</Paragraphs>
  <Slides>5</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Arial</vt:lpstr>
      <vt:lpstr>Calibri</vt:lpstr>
      <vt:lpstr>Calibri Light</vt:lpstr>
      <vt:lpstr>Lucida Grande</vt:lpstr>
      <vt:lpstr>Open Sans</vt:lpstr>
      <vt:lpstr>Wingdings</vt:lpstr>
      <vt:lpstr>Wingdings 2</vt:lpstr>
      <vt:lpstr>2015_PPT_UNC_V7.06 (1)</vt:lpstr>
      <vt:lpstr>libROM tutorial:  Poisson equation and its finite element discretization</vt:lpstr>
      <vt:lpstr>Poisson equation: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Should not exceed two lines</dc:title>
  <dc:creator>Choi, Youngsoo</dc:creator>
  <cp:lastModifiedBy>Choi, Youngsoo</cp:lastModifiedBy>
  <cp:revision>1438</cp:revision>
  <cp:lastPrinted>2021-07-07T05:17:48Z</cp:lastPrinted>
  <dcterms:created xsi:type="dcterms:W3CDTF">2017-03-17T18:46:44Z</dcterms:created>
  <dcterms:modified xsi:type="dcterms:W3CDTF">2021-07-21T23:56:12Z</dcterms:modified>
</cp:coreProperties>
</file>